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Mon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20" Type="http://schemas.openxmlformats.org/officeDocument/2006/relationships/slide" Target="slides/slide15.xml"/><Relationship Id="rId42" Type="http://schemas.openxmlformats.org/officeDocument/2006/relationships/font" Target="fonts/RobotoMono-boldItalic.fntdata"/><Relationship Id="rId41" Type="http://schemas.openxmlformats.org/officeDocument/2006/relationships/font" Target="fonts/RobotoMon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Mon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europrosthetics-Lab/nejm-brain-to-text" TargetMode="External"/><Relationship Id="rId3" Type="http://schemas.openxmlformats.org/officeDocument/2006/relationships/hyperlink" Target="https://github.com/Neuroprosthetics-Lab/nejm-brain-to-text"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europrosthetics-Lab/nejm-brain-to-text" TargetMode="External"/><Relationship Id="rId3" Type="http://schemas.openxmlformats.org/officeDocument/2006/relationships/hyperlink" Target="https://github.com/Neuroprosthetics-Lab/nejm-brain-to-tex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europrosthetics-Lab/nejm-brain-to-text" TargetMode="External"/><Relationship Id="rId3" Type="http://schemas.openxmlformats.org/officeDocument/2006/relationships/hyperlink" Target="https://github.com/Neuroprosthetics-Lab/nejm-brain-to-tex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europrosthetics-Lab/nejm-brain-to-text" TargetMode="External"/><Relationship Id="rId3" Type="http://schemas.openxmlformats.org/officeDocument/2006/relationships/hyperlink" Target="https://github.com/Neuroprosthetics-Lab/nejm-brain-to-text"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europrosthetics-Lab/nejm-brain-to-text" TargetMode="External"/><Relationship Id="rId3" Type="http://schemas.openxmlformats.org/officeDocument/2006/relationships/hyperlink" Target="https://github.com/Neuroprosthetics-Lab/nejm-brain-to-text"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europrosthetics-Lab/nejm-brain-to-text" TargetMode="External"/><Relationship Id="rId3" Type="http://schemas.openxmlformats.org/officeDocument/2006/relationships/hyperlink" Target="https://github.com/Neuroprosthetics-Lab/nejm-brain-to-text"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europrosthetics-Lab/nejm-brain-to-text" TargetMode="External"/><Relationship Id="rId3" Type="http://schemas.openxmlformats.org/officeDocument/2006/relationships/hyperlink" Target="https://github.com/Neuroprosthetics-Lab/nejm-brain-to-tex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europrosthetics-Lab/nejm-brain-to-text" TargetMode="External"/><Relationship Id="rId3" Type="http://schemas.openxmlformats.org/officeDocument/2006/relationships/hyperlink" Target="https://github.com/Neuroprosthetics-Lab/nejm-brain-to-text"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europrosthetics-Lab/nejm-brain-to-text" TargetMode="External"/><Relationship Id="rId3" Type="http://schemas.openxmlformats.org/officeDocument/2006/relationships/hyperlink" Target="https://github.com/Neuroprosthetics-Lab/nejm-brain-to-text"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europrosthetics-Lab/nejm-brain-to-text" TargetMode="External"/><Relationship Id="rId3" Type="http://schemas.openxmlformats.org/officeDocument/2006/relationships/hyperlink" Target="https://github.com/Neuroprosthetics-Lab/nejm-brain-to-tex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b52d9cb5c7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g3b52d9cb5c7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800"/>
              </a:spcBef>
              <a:spcAft>
                <a:spcPts val="0"/>
              </a:spcAft>
              <a:buNone/>
            </a:pPr>
            <a:r>
              <a:t/>
            </a:r>
            <a:endParaRPr/>
          </a:p>
          <a:p>
            <a:pPr indent="0" lvl="0" marL="0" rtl="0" algn="l">
              <a:lnSpc>
                <a:spcPct val="107000"/>
              </a:lnSpc>
              <a:spcBef>
                <a:spcPts val="800"/>
              </a:spcBef>
              <a:spcAft>
                <a:spcPts val="0"/>
              </a:spcAft>
              <a:buNone/>
            </a:pPr>
            <a:r>
              <a:t/>
            </a:r>
            <a:endParaRPr sz="1200">
              <a:latin typeface="Calibri"/>
              <a:ea typeface="Calibri"/>
              <a:cs typeface="Calibri"/>
              <a:sym typeface="Calibri"/>
            </a:endParaRPr>
          </a:p>
        </p:txBody>
      </p:sp>
      <p:sp>
        <p:nvSpPr>
          <p:cNvPr id="82" name="Google Shape;82;g3b52d9cb5c7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b6667656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3b66676561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214" name="Google Shape;214;g3b666765618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b6f42209e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3b6f42209ee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227" name="Google Shape;227;g3b6f42209ee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b6f42209e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3b6f42209ee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237" name="Google Shape;237;g3b6f42209ee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b6f42209ee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3b6f42209ee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it" sz="1000">
                <a:solidFill>
                  <a:schemeClr val="dk1"/>
                </a:solidFill>
              </a:rPr>
              <a:t>As a result we were met with many limitations, the dataset itself was not matched to perfection and presented lots of hidden inconsistencies, the differences between predictions of the models used for the detection of players BB added too much noise, further spanned by the amount of player data and game videos.</a:t>
            </a:r>
            <a:endParaRPr>
              <a:solidFill>
                <a:schemeClr val="dk1"/>
              </a:solidFill>
            </a:endParaRPr>
          </a:p>
        </p:txBody>
      </p:sp>
      <p:sp>
        <p:nvSpPr>
          <p:cNvPr id="250" name="Google Shape;250;g3b6f42209ee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b6cc07bd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3b6cc07bdd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260" name="Google Shape;260;g3b6cc07bdd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b6f42209ee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3b6f42209ee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272" name="Google Shape;272;g3b6f42209ee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b574798c43_2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3b574798c43_2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283" name="Google Shape;283;g3b574798c43_2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b52d9cb5c7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3b52d9cb5c7_1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296" name="Google Shape;296;g3b52d9cb5c7_1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b6f42209ee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3b6f42209ee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311" name="Google Shape;311;g3b6f42209ee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b6f42209ee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b6f42209ee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2100" lvl="0" marL="457200" rtl="0" algn="l">
              <a:spcBef>
                <a:spcPts val="0"/>
              </a:spcBef>
              <a:spcAft>
                <a:spcPts val="0"/>
              </a:spcAft>
              <a:buClr>
                <a:schemeClr val="dk1"/>
              </a:buClr>
              <a:buSzPts val="1000"/>
              <a:buAutoNum type="arabicPeriod"/>
            </a:pPr>
            <a:r>
              <a:rPr lang="it" sz="1000">
                <a:solidFill>
                  <a:schemeClr val="dk1"/>
                </a:solidFill>
              </a:rPr>
              <a:t>registered helmet impact rows did not necessarily have a correct frame correspondence from Endzone to Sideline and vice versa , </a:t>
            </a:r>
            <a:endParaRPr sz="1000">
              <a:solidFill>
                <a:schemeClr val="dk1"/>
              </a:solidFill>
            </a:endParaRPr>
          </a:p>
          <a:p>
            <a:pPr indent="0" lvl="0" marL="0" rtl="0" algn="l">
              <a:lnSpc>
                <a:spcPct val="135714"/>
              </a:lnSpc>
              <a:spcBef>
                <a:spcPts val="0"/>
              </a:spcBef>
              <a:spcAft>
                <a:spcPts val="0"/>
              </a:spcAft>
              <a:buNone/>
            </a:pPr>
            <a:r>
              <a:rPr b="1" lang="it" sz="800">
                <a:solidFill>
                  <a:srgbClr val="C00000"/>
                </a:solidFill>
                <a:highlight>
                  <a:srgbClr val="FFFFFF"/>
                </a:highlight>
              </a:rPr>
              <a:t>57583_000082_Endzone.mp4 | Frame: 38 | Players : H99 vs V68</a:t>
            </a:r>
            <a:endParaRPr b="1" sz="800">
              <a:solidFill>
                <a:srgbClr val="C00000"/>
              </a:solidFill>
              <a:highlight>
                <a:srgbClr val="FFFFFF"/>
              </a:highlight>
            </a:endParaRPr>
          </a:p>
          <a:p>
            <a:pPr indent="0" lvl="0" marL="0" rtl="0" algn="l">
              <a:spcBef>
                <a:spcPts val="0"/>
              </a:spcBef>
              <a:spcAft>
                <a:spcPts val="0"/>
              </a:spcAft>
              <a:buNone/>
            </a:pPr>
            <a:r>
              <a:t/>
            </a:r>
            <a:endParaRPr sz="1000">
              <a:solidFill>
                <a:schemeClr val="dk1"/>
              </a:solidFill>
            </a:endParaRPr>
          </a:p>
        </p:txBody>
      </p:sp>
      <p:sp>
        <p:nvSpPr>
          <p:cNvPr id="324" name="Google Shape;324;g3b6f42209ee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b52d9cb5c7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3b52d9cb5c7_3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3b52d9cb5c7_3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b574798c43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3b574798c43_2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340" name="Google Shape;340;g3b574798c43_2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b55c5c8ccb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3b55c5c8ccb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
                <a:solidFill>
                  <a:schemeClr val="dk1"/>
                </a:solidFill>
              </a:rPr>
              <a:t>We provide a</a:t>
            </a:r>
            <a:r>
              <a:rPr lang="it">
                <a:solidFill>
                  <a:schemeClr val="dk1"/>
                </a:solidFill>
                <a:uFill>
                  <a:noFill/>
                </a:uFill>
                <a:hlinkClick r:id="rId2">
                  <a:extLst>
                    <a:ext uri="{A12FA001-AC4F-418D-AE19-62706E023703}">
                      <ahyp:hlinkClr val="tx"/>
                    </a:ext>
                  </a:extLst>
                </a:hlinkClick>
              </a:rPr>
              <a:t> </a:t>
            </a:r>
            <a:r>
              <a:rPr lang="it" u="sng">
                <a:solidFill>
                  <a:schemeClr val="hlink"/>
                </a:solidFill>
                <a:hlinkClick r:id="rId3"/>
              </a:rPr>
              <a:t>baseline algorithm</a:t>
            </a:r>
            <a:r>
              <a:rPr lang="it">
                <a:solidFill>
                  <a:schemeClr val="dk1"/>
                </a:solidFill>
              </a:rPr>
              <a:t> that first decodes neural activity into phoneme probabilities and then uses an n-gram language model plus LLM rescoring to decode the phoneme probabilities into text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activity from the cortical recordings was used to predict the most likely English phoneme being attempted. Phoneme sequences were then combined into words with the use of an openly available language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it">
                <a:solidFill>
                  <a:schemeClr val="dk1"/>
                </a:solidFill>
              </a:rPr>
              <a:t>They trained two neural decoders with identical architectures but slightly different training parameters. The outputs were passed through the regular 5-gram and LLM decoding step leading to two predicted sentences for a given neural activity. They then used another LLM that evaluated the scores of these two sentences, and selected the sentence with the higher score.</a:t>
            </a:r>
            <a:endParaRPr>
              <a:solidFill>
                <a:schemeClr val="dk1"/>
              </a:solidFill>
            </a:endParaRPr>
          </a:p>
        </p:txBody>
      </p:sp>
      <p:sp>
        <p:nvSpPr>
          <p:cNvPr id="365" name="Google Shape;365;g3b55c5c8ccb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b60fbf4ff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3b60fbf4ff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
                <a:solidFill>
                  <a:schemeClr val="dk1"/>
                </a:solidFill>
              </a:rPr>
              <a:t>We provide a</a:t>
            </a:r>
            <a:r>
              <a:rPr lang="it">
                <a:solidFill>
                  <a:schemeClr val="dk1"/>
                </a:solidFill>
                <a:uFill>
                  <a:noFill/>
                </a:uFill>
                <a:hlinkClick r:id="rId2">
                  <a:extLst>
                    <a:ext uri="{A12FA001-AC4F-418D-AE19-62706E023703}">
                      <ahyp:hlinkClr val="tx"/>
                    </a:ext>
                  </a:extLst>
                </a:hlinkClick>
              </a:rPr>
              <a:t> </a:t>
            </a:r>
            <a:r>
              <a:rPr lang="it" u="sng">
                <a:solidFill>
                  <a:schemeClr val="hlink"/>
                </a:solidFill>
                <a:hlinkClick r:id="rId3"/>
              </a:rPr>
              <a:t>baseline algorithm</a:t>
            </a:r>
            <a:r>
              <a:rPr lang="it">
                <a:solidFill>
                  <a:schemeClr val="dk1"/>
                </a:solidFill>
              </a:rPr>
              <a:t> that first decodes neural activity into phoneme probabilities and then uses an n-gram language model plus LLM rescoring to decode the phoneme probabilities into text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activity from the cortical recordings was used to predict the most likely English phoneme being attempted. Phoneme sequences were then combined into words with the use of an openly available language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it">
                <a:solidFill>
                  <a:schemeClr val="dk1"/>
                </a:solidFill>
              </a:rPr>
              <a:t>They trained two neural decoders with identical architectures but slightly different training parameters. The outputs were passed through the regular 5-gram and LLM decoding step leading to two predicted sentences for a given neural activity. They then used another LLM that evaluated the scores of these two sentences, and selected the sentence with the higher score.</a:t>
            </a:r>
            <a:endParaRPr>
              <a:solidFill>
                <a:schemeClr val="dk1"/>
              </a:solidFill>
            </a:endParaRPr>
          </a:p>
        </p:txBody>
      </p:sp>
      <p:sp>
        <p:nvSpPr>
          <p:cNvPr id="379" name="Google Shape;379;g3b60fbf4ff4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b60fbf4ff4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3b60fbf4ff4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
                <a:solidFill>
                  <a:schemeClr val="dk1"/>
                </a:solidFill>
              </a:rPr>
              <a:t>We provide a</a:t>
            </a:r>
            <a:r>
              <a:rPr lang="it">
                <a:solidFill>
                  <a:schemeClr val="dk1"/>
                </a:solidFill>
                <a:uFill>
                  <a:noFill/>
                </a:uFill>
                <a:hlinkClick r:id="rId2">
                  <a:extLst>
                    <a:ext uri="{A12FA001-AC4F-418D-AE19-62706E023703}">
                      <ahyp:hlinkClr val="tx"/>
                    </a:ext>
                  </a:extLst>
                </a:hlinkClick>
              </a:rPr>
              <a:t> </a:t>
            </a:r>
            <a:r>
              <a:rPr lang="it" u="sng">
                <a:solidFill>
                  <a:schemeClr val="hlink"/>
                </a:solidFill>
                <a:hlinkClick r:id="rId3"/>
              </a:rPr>
              <a:t>baseline algorithm</a:t>
            </a:r>
            <a:r>
              <a:rPr lang="it">
                <a:solidFill>
                  <a:schemeClr val="dk1"/>
                </a:solidFill>
              </a:rPr>
              <a:t> that first decodes neural activity into phoneme probabilities and then uses an n-gram language model plus LLM rescoring to decode the phoneme probabilities into text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activity from the cortical recordings was used to predict the most likely English phoneme being attempted. Phoneme sequences were then combined into words with the use of an openly available language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it">
                <a:solidFill>
                  <a:schemeClr val="dk1"/>
                </a:solidFill>
              </a:rPr>
              <a:t>They trained two neural decoders with identical architectures but slightly different training parameters. The outputs were passed through the regular 5-gram and LLM decoding step leading to two predicted sentences for a given neural activity. They then used another LLM that evaluated the scores of these two sentences, and selected the sentence with the higher score.</a:t>
            </a:r>
            <a:endParaRPr>
              <a:solidFill>
                <a:schemeClr val="dk1"/>
              </a:solidFill>
            </a:endParaRPr>
          </a:p>
        </p:txBody>
      </p:sp>
      <p:sp>
        <p:nvSpPr>
          <p:cNvPr id="396" name="Google Shape;396;g3b60fbf4ff4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b60fbf4ff4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3b60fbf4ff4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2100" lvl="0" marL="457200" rtl="0" algn="l">
              <a:lnSpc>
                <a:spcPct val="115000"/>
              </a:lnSpc>
              <a:spcBef>
                <a:spcPts val="0"/>
              </a:spcBef>
              <a:spcAft>
                <a:spcPts val="0"/>
              </a:spcAft>
              <a:buClr>
                <a:schemeClr val="dk1"/>
              </a:buClr>
              <a:buSzPts val="1000"/>
              <a:buChar char="●"/>
            </a:pPr>
            <a:r>
              <a:rPr lang="it" sz="1000">
                <a:solidFill>
                  <a:schemeClr val="dk1"/>
                </a:solidFill>
              </a:rPr>
              <a:t>This prevents overfitting to specific temporal movements and ensures visual diversity.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it">
                <a:solidFill>
                  <a:schemeClr val="dk1"/>
                </a:solidFill>
              </a:rPr>
              <a:t>(which recognize basic edges/shapes)</a:t>
            </a:r>
            <a:endParaRPr sz="1000">
              <a:solidFill>
                <a:schemeClr val="dk1"/>
              </a:solidFill>
            </a:endParaRPr>
          </a:p>
        </p:txBody>
      </p:sp>
      <p:sp>
        <p:nvSpPr>
          <p:cNvPr id="407" name="Google Shape;407;g3b60fbf4ff4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b60fbf4ff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3b60fbf4ff4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
                <a:solidFill>
                  <a:schemeClr val="dk1"/>
                </a:solidFill>
              </a:rPr>
              <a:t>We provide a</a:t>
            </a:r>
            <a:r>
              <a:rPr lang="it">
                <a:solidFill>
                  <a:schemeClr val="dk1"/>
                </a:solidFill>
                <a:uFill>
                  <a:noFill/>
                </a:uFill>
                <a:hlinkClick r:id="rId2">
                  <a:extLst>
                    <a:ext uri="{A12FA001-AC4F-418D-AE19-62706E023703}">
                      <ahyp:hlinkClr val="tx"/>
                    </a:ext>
                  </a:extLst>
                </a:hlinkClick>
              </a:rPr>
              <a:t> </a:t>
            </a:r>
            <a:r>
              <a:rPr lang="it" u="sng">
                <a:solidFill>
                  <a:schemeClr val="hlink"/>
                </a:solidFill>
                <a:hlinkClick r:id="rId3"/>
              </a:rPr>
              <a:t>baseline algorithm</a:t>
            </a:r>
            <a:r>
              <a:rPr lang="it">
                <a:solidFill>
                  <a:schemeClr val="dk1"/>
                </a:solidFill>
              </a:rPr>
              <a:t> that first decodes neural activity into phoneme probabilities and then uses an n-gram language model plus LLM rescoring to decode the phoneme probabilities into text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activity from the cortical recordings was used to predict the most likely English phoneme being attempted. Phoneme sequences were then combined into words with the use of an openly available language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it">
                <a:solidFill>
                  <a:schemeClr val="dk1"/>
                </a:solidFill>
              </a:rPr>
              <a:t>They trained two neural decoders with identical architectures but slightly different training parameters. The outputs were passed through the regular 5-gram and LLM decoding step leading to two predicted sentences for a given neural activity. They then used another LLM that evaluated the scores of these two sentences, and selected the sentence with the higher score.</a:t>
            </a:r>
            <a:endParaRPr>
              <a:solidFill>
                <a:schemeClr val="dk1"/>
              </a:solidFill>
            </a:endParaRPr>
          </a:p>
        </p:txBody>
      </p:sp>
      <p:sp>
        <p:nvSpPr>
          <p:cNvPr id="420" name="Google Shape;420;g3b60fbf4ff4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b6c8d257c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3b6c8d257c7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
                <a:solidFill>
                  <a:schemeClr val="dk1"/>
                </a:solidFill>
              </a:rPr>
              <a:t>We provide a</a:t>
            </a:r>
            <a:r>
              <a:rPr lang="it">
                <a:solidFill>
                  <a:schemeClr val="dk1"/>
                </a:solidFill>
                <a:uFill>
                  <a:noFill/>
                </a:uFill>
                <a:hlinkClick r:id="rId2">
                  <a:extLst>
                    <a:ext uri="{A12FA001-AC4F-418D-AE19-62706E023703}">
                      <ahyp:hlinkClr val="tx"/>
                    </a:ext>
                  </a:extLst>
                </a:hlinkClick>
              </a:rPr>
              <a:t> </a:t>
            </a:r>
            <a:r>
              <a:rPr lang="it" u="sng">
                <a:solidFill>
                  <a:schemeClr val="hlink"/>
                </a:solidFill>
                <a:hlinkClick r:id="rId3"/>
              </a:rPr>
              <a:t>baseline algorithm</a:t>
            </a:r>
            <a:r>
              <a:rPr lang="it">
                <a:solidFill>
                  <a:schemeClr val="dk1"/>
                </a:solidFill>
              </a:rPr>
              <a:t> that first decodes neural activity into phoneme probabilities and then uses an n-gram language model plus LLM rescoring to decode the phoneme probabilities into text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activity from the cortical recordings was used to predict the most likely English phoneme being attempted. Phoneme sequences were then combined into words with the use of an openly available language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it">
                <a:solidFill>
                  <a:schemeClr val="dk1"/>
                </a:solidFill>
              </a:rPr>
              <a:t>They trained two neural decoders with identical architectures but slightly different training parameters. The outputs were passed through the regular 5-gram and LLM decoding step leading to two predicted sentences for a given neural activity. They then used another LLM that evaluated the scores of these two sentences, and selected the sentence with the higher score.</a:t>
            </a:r>
            <a:endParaRPr>
              <a:solidFill>
                <a:schemeClr val="dk1"/>
              </a:solidFill>
            </a:endParaRPr>
          </a:p>
        </p:txBody>
      </p:sp>
      <p:sp>
        <p:nvSpPr>
          <p:cNvPr id="431" name="Google Shape;431;g3b6c8d257c7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b60fbf4ff4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3b60fbf4ff4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
                <a:solidFill>
                  <a:schemeClr val="dk1"/>
                </a:solidFill>
              </a:rPr>
              <a:t>We provide a</a:t>
            </a:r>
            <a:r>
              <a:rPr lang="it">
                <a:solidFill>
                  <a:schemeClr val="dk1"/>
                </a:solidFill>
                <a:uFill>
                  <a:noFill/>
                </a:uFill>
                <a:hlinkClick r:id="rId2">
                  <a:extLst>
                    <a:ext uri="{A12FA001-AC4F-418D-AE19-62706E023703}">
                      <ahyp:hlinkClr val="tx"/>
                    </a:ext>
                  </a:extLst>
                </a:hlinkClick>
              </a:rPr>
              <a:t> </a:t>
            </a:r>
            <a:r>
              <a:rPr lang="it" u="sng">
                <a:solidFill>
                  <a:schemeClr val="hlink"/>
                </a:solidFill>
                <a:hlinkClick r:id="rId3"/>
              </a:rPr>
              <a:t>baseline algorithm</a:t>
            </a:r>
            <a:r>
              <a:rPr lang="it">
                <a:solidFill>
                  <a:schemeClr val="dk1"/>
                </a:solidFill>
              </a:rPr>
              <a:t> that first decodes neural activity into phoneme probabilities and then uses an n-gram language model plus LLM rescoring to decode the phoneme probabilities into text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activity from the cortical recordings was used to predict the most likely English phoneme being attempted. Phoneme sequences were then combined into words with the use of an openly available language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it">
                <a:solidFill>
                  <a:schemeClr val="dk1"/>
                </a:solidFill>
              </a:rPr>
              <a:t>They trained two neural decoders with identical architectures but slightly different training parameters. The outputs were passed through the regular 5-gram and LLM decoding step leading to two predicted sentences for a given neural activity. They then used another LLM that evaluated the scores of these two sentences, and selected the sentence with the higher score.</a:t>
            </a:r>
            <a:endParaRPr>
              <a:solidFill>
                <a:schemeClr val="dk1"/>
              </a:solidFill>
            </a:endParaRPr>
          </a:p>
        </p:txBody>
      </p:sp>
      <p:sp>
        <p:nvSpPr>
          <p:cNvPr id="446" name="Google Shape;446;g3b60fbf4ff4_0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b60fbf4ff4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3b60fbf4ff4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200"/>
              </a:spcAft>
              <a:buClr>
                <a:schemeClr val="dk1"/>
              </a:buClr>
              <a:buSzPts val="1100"/>
              <a:buFont typeface="Arial"/>
              <a:buNone/>
            </a:pPr>
            <a:r>
              <a:rPr lang="it" sz="1000">
                <a:solidFill>
                  <a:schemeClr val="dk1"/>
                </a:solidFill>
              </a:rPr>
              <a:t>An impact is defined by the interaction between a player and their environment.</a:t>
            </a:r>
            <a:endParaRPr>
              <a:solidFill>
                <a:schemeClr val="dk1"/>
              </a:solidFill>
            </a:endParaRPr>
          </a:p>
        </p:txBody>
      </p:sp>
      <p:sp>
        <p:nvSpPr>
          <p:cNvPr id="459" name="Google Shape;459;g3b60fbf4ff4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b60fbf4ff4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3b60fbf4ff4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
                <a:solidFill>
                  <a:schemeClr val="dk1"/>
                </a:solidFill>
              </a:rPr>
              <a:t>We provide a</a:t>
            </a:r>
            <a:r>
              <a:rPr lang="it">
                <a:solidFill>
                  <a:schemeClr val="dk1"/>
                </a:solidFill>
                <a:uFill>
                  <a:noFill/>
                </a:uFill>
                <a:hlinkClick r:id="rId2">
                  <a:extLst>
                    <a:ext uri="{A12FA001-AC4F-418D-AE19-62706E023703}">
                      <ahyp:hlinkClr val="tx"/>
                    </a:ext>
                  </a:extLst>
                </a:hlinkClick>
              </a:rPr>
              <a:t> </a:t>
            </a:r>
            <a:r>
              <a:rPr lang="it" u="sng">
                <a:solidFill>
                  <a:schemeClr val="hlink"/>
                </a:solidFill>
                <a:hlinkClick r:id="rId3"/>
              </a:rPr>
              <a:t>baseline algorithm</a:t>
            </a:r>
            <a:r>
              <a:rPr lang="it">
                <a:solidFill>
                  <a:schemeClr val="dk1"/>
                </a:solidFill>
              </a:rPr>
              <a:t> that first decodes neural activity into phoneme probabilities and then uses an n-gram language model plus LLM rescoring to decode the phoneme probabilities into text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activity from the cortical recordings was used to predict the most likely English phoneme being attempted. Phoneme sequences were then combined into words with the use of an openly available language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it">
                <a:solidFill>
                  <a:schemeClr val="dk1"/>
                </a:solidFill>
              </a:rPr>
              <a:t>They trained two neural decoders with identical architectures but slightly different training parameters. The outputs were passed through the regular 5-gram and LLM decoding step leading to two predicted sentences for a given neural activity. They then used another LLM that evaluated the scores of these two sentences, and selected the sentence with the higher score.</a:t>
            </a:r>
            <a:endParaRPr>
              <a:solidFill>
                <a:schemeClr val="dk1"/>
              </a:solidFill>
            </a:endParaRPr>
          </a:p>
        </p:txBody>
      </p:sp>
      <p:sp>
        <p:nvSpPr>
          <p:cNvPr id="470" name="Google Shape;470;g3b60fbf4ff4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b52d9cb5c7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3b52d9cb5c7_1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3b52d9cb5c7_1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b60fbf4ff4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3b60fbf4ff4_0_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
                <a:solidFill>
                  <a:schemeClr val="dk1"/>
                </a:solidFill>
              </a:rPr>
              <a:t>We provide a</a:t>
            </a:r>
            <a:r>
              <a:rPr lang="it">
                <a:solidFill>
                  <a:schemeClr val="dk1"/>
                </a:solidFill>
                <a:uFill>
                  <a:noFill/>
                </a:uFill>
                <a:hlinkClick r:id="rId2">
                  <a:extLst>
                    <a:ext uri="{A12FA001-AC4F-418D-AE19-62706E023703}">
                      <ahyp:hlinkClr val="tx"/>
                    </a:ext>
                  </a:extLst>
                </a:hlinkClick>
              </a:rPr>
              <a:t> </a:t>
            </a:r>
            <a:r>
              <a:rPr lang="it" u="sng">
                <a:solidFill>
                  <a:schemeClr val="hlink"/>
                </a:solidFill>
                <a:hlinkClick r:id="rId3"/>
              </a:rPr>
              <a:t>baseline algorithm</a:t>
            </a:r>
            <a:r>
              <a:rPr lang="it">
                <a:solidFill>
                  <a:schemeClr val="dk1"/>
                </a:solidFill>
              </a:rPr>
              <a:t> that first decodes neural activity into phoneme probabilities and then uses an n-gram language model plus LLM rescoring to decode the phoneme probabilities into text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activity from the cortical recordings was used to predict the most likely English phoneme being attempted. Phoneme sequences were then combined into words with the use of an openly available language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it">
                <a:solidFill>
                  <a:schemeClr val="dk1"/>
                </a:solidFill>
              </a:rPr>
              <a:t>They trained two neural decoders with identical architectures but slightly different training parameters. The outputs were passed through the regular 5-gram and LLM decoding step leading to two predicted sentences for a given neural activity. They then used another LLM that evaluated the scores of these two sentences, and selected the sentence with the higher score.</a:t>
            </a:r>
            <a:endParaRPr>
              <a:solidFill>
                <a:schemeClr val="dk1"/>
              </a:solidFill>
            </a:endParaRPr>
          </a:p>
        </p:txBody>
      </p:sp>
      <p:sp>
        <p:nvSpPr>
          <p:cNvPr id="482" name="Google Shape;482;g3b60fbf4ff4_0_1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b7121702d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3b7121702d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
                <a:solidFill>
                  <a:schemeClr val="dk1"/>
                </a:solidFill>
              </a:rPr>
              <a:t>We provide a</a:t>
            </a:r>
            <a:r>
              <a:rPr lang="it">
                <a:solidFill>
                  <a:schemeClr val="dk1"/>
                </a:solidFill>
                <a:uFill>
                  <a:noFill/>
                </a:uFill>
                <a:hlinkClick r:id="rId2">
                  <a:extLst>
                    <a:ext uri="{A12FA001-AC4F-418D-AE19-62706E023703}">
                      <ahyp:hlinkClr val="tx"/>
                    </a:ext>
                  </a:extLst>
                </a:hlinkClick>
              </a:rPr>
              <a:t> </a:t>
            </a:r>
            <a:r>
              <a:rPr lang="it" u="sng">
                <a:solidFill>
                  <a:schemeClr val="hlink"/>
                </a:solidFill>
                <a:hlinkClick r:id="rId3"/>
              </a:rPr>
              <a:t>baseline algorithm</a:t>
            </a:r>
            <a:r>
              <a:rPr lang="it">
                <a:solidFill>
                  <a:schemeClr val="dk1"/>
                </a:solidFill>
              </a:rPr>
              <a:t> that first decodes neural activity into phoneme probabilities and then uses an n-gram language model plus LLM rescoring to decode the phoneme probabilities into text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activity from the cortical recordings was used to predict the most likely English phoneme being attempted. Phoneme sequences were then combined into words with the use of an openly available language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it">
                <a:solidFill>
                  <a:schemeClr val="dk1"/>
                </a:solidFill>
              </a:rPr>
              <a:t>They trained two neural decoders with identical architectures but slightly different training parameters. The outputs were passed through the regular 5-gram and LLM decoding step leading to two predicted sentences for a given neural activity. They then used another LLM that evaluated the scores of these two sentences, and selected the sentence with the higher score.</a:t>
            </a:r>
            <a:endParaRPr>
              <a:solidFill>
                <a:schemeClr val="dk1"/>
              </a:solidFill>
            </a:endParaRPr>
          </a:p>
        </p:txBody>
      </p:sp>
      <p:sp>
        <p:nvSpPr>
          <p:cNvPr id="497" name="Google Shape;497;g3b7121702d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b574798c43_2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3b574798c43_2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
                <a:solidFill>
                  <a:schemeClr val="dk1"/>
                </a:solidFill>
              </a:rPr>
              <a:t>We provide a</a:t>
            </a:r>
            <a:r>
              <a:rPr lang="it">
                <a:solidFill>
                  <a:schemeClr val="dk1"/>
                </a:solidFill>
                <a:uFill>
                  <a:noFill/>
                </a:uFill>
                <a:hlinkClick r:id="rId2">
                  <a:extLst>
                    <a:ext uri="{A12FA001-AC4F-418D-AE19-62706E023703}">
                      <ahyp:hlinkClr val="tx"/>
                    </a:ext>
                  </a:extLst>
                </a:hlinkClick>
              </a:rPr>
              <a:t> </a:t>
            </a:r>
            <a:r>
              <a:rPr lang="it" u="sng">
                <a:solidFill>
                  <a:schemeClr val="hlink"/>
                </a:solidFill>
                <a:hlinkClick r:id="rId3"/>
              </a:rPr>
              <a:t>baseline algorithm</a:t>
            </a:r>
            <a:r>
              <a:rPr lang="it">
                <a:solidFill>
                  <a:schemeClr val="dk1"/>
                </a:solidFill>
              </a:rPr>
              <a:t> that first decodes neural activity into phoneme probabilities and then uses an n-gram language model plus LLM rescoring to decode the phoneme probabilities into text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activity from the cortical recordings was used to predict the most likely English phoneme being attempted. Phoneme sequences were then combined into words with the use of an openly available language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it">
                <a:solidFill>
                  <a:schemeClr val="dk1"/>
                </a:solidFill>
              </a:rPr>
              <a:t>They trained two neural decoders with identical architectures but slightly different training parameters. The outputs were passed through the regular 5-gram and LLM decoding step leading to two predicted sentences for a given neural activity. They then used another LLM that evaluated the scores of these two sentences, and selected the sentence with the higher score.</a:t>
            </a:r>
            <a:endParaRPr>
              <a:solidFill>
                <a:schemeClr val="dk1"/>
              </a:solidFill>
            </a:endParaRPr>
          </a:p>
        </p:txBody>
      </p:sp>
      <p:sp>
        <p:nvSpPr>
          <p:cNvPr id="509" name="Google Shape;509;g3b574798c43_2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b52d9cb5c7_3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3b52d9cb5c7_3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3b52d9cb5c7_3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b55c5c8ccb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3b55c5c8ccb_1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3b55c5c8ccb_1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b52d9cb5c7_3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3b52d9cb5c7_3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it" sz="1050">
                <a:solidFill>
                  <a:srgbClr val="3C4043"/>
                </a:solidFill>
                <a:highlight>
                  <a:srgbClr val="FFFFFF"/>
                </a:highlight>
              </a:rPr>
              <a:t>hose labels with confidence = 1 document cases in which human labelers asserted it was possible that a helmet impact occurred, but it was not clear that the helmet impact altered the trajectory of the helmet.</a:t>
            </a:r>
            <a:endParaRPr sz="1050">
              <a:solidFill>
                <a:srgbClr val="3C4043"/>
              </a:solidFill>
              <a:highlight>
                <a:srgbClr val="FFFFFF"/>
              </a:highlight>
            </a:endParaRPr>
          </a:p>
          <a:p>
            <a:pPr indent="0" lvl="0" marL="0" rtl="0" algn="l">
              <a:spcBef>
                <a:spcPts val="0"/>
              </a:spcBef>
              <a:spcAft>
                <a:spcPts val="0"/>
              </a:spcAft>
              <a:buSzPts val="1100"/>
              <a:buNone/>
            </a:pPr>
            <a:r>
              <a:rPr lang="it" sz="1050">
                <a:solidFill>
                  <a:srgbClr val="3C4043"/>
                </a:solidFill>
                <a:highlight>
                  <a:srgbClr val="FFFFFF"/>
                </a:highlight>
              </a:rPr>
              <a:t>Those labels with visibility = 0 indicate that although there is reason to believe that an impact occurred to that helmet at that time, the impact itself was not visible from the view.</a:t>
            </a:r>
            <a:endParaRPr sz="1050">
              <a:solidFill>
                <a:srgbClr val="3C4043"/>
              </a:solidFill>
              <a:highlight>
                <a:srgbClr val="FFFFFF"/>
              </a:highlight>
            </a:endParaRPr>
          </a:p>
        </p:txBody>
      </p:sp>
      <p:sp>
        <p:nvSpPr>
          <p:cNvPr id="146" name="Google Shape;146;g3b52d9cb5c7_3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b55c5c8ccb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3b55c5c8ccb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it" sz="1050">
                <a:solidFill>
                  <a:srgbClr val="3C4043"/>
                </a:solidFill>
                <a:highlight>
                  <a:srgbClr val="FFFFFF"/>
                </a:highlight>
              </a:rPr>
              <a:t>hose labels with confidence = 1 document cases in which human labelers asserted it was possible that a helmet impact occurred, but it was not clear that the helmet impact altered the trajectory of the helmet.</a:t>
            </a:r>
            <a:endParaRPr sz="1050">
              <a:solidFill>
                <a:srgbClr val="3C4043"/>
              </a:solidFill>
              <a:highlight>
                <a:srgbClr val="FFFFFF"/>
              </a:highlight>
            </a:endParaRPr>
          </a:p>
          <a:p>
            <a:pPr indent="0" lvl="0" marL="0" rtl="0" algn="l">
              <a:spcBef>
                <a:spcPts val="0"/>
              </a:spcBef>
              <a:spcAft>
                <a:spcPts val="0"/>
              </a:spcAft>
              <a:buSzPts val="1100"/>
              <a:buNone/>
            </a:pPr>
            <a:r>
              <a:rPr lang="it" sz="1050">
                <a:solidFill>
                  <a:srgbClr val="3C4043"/>
                </a:solidFill>
                <a:highlight>
                  <a:srgbClr val="FFFFFF"/>
                </a:highlight>
              </a:rPr>
              <a:t>Those labels with visibility = 0 indicate that although there is reason to believe that an impact occurred to that helmet at that time, the impact itself was not visible from the view.</a:t>
            </a:r>
            <a:endParaRPr sz="1050">
              <a:solidFill>
                <a:srgbClr val="3C4043"/>
              </a:solidFill>
              <a:highlight>
                <a:srgbClr val="FFFFFF"/>
              </a:highlight>
            </a:endParaRPr>
          </a:p>
        </p:txBody>
      </p:sp>
      <p:sp>
        <p:nvSpPr>
          <p:cNvPr id="158" name="Google Shape;158;g3b55c5c8ccb_1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b52d9cb5c7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3b52d9cb5c7_1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175" name="Google Shape;175;g3b52d9cb5c7_1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b574798c4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3b574798c4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191" name="Google Shape;191;g3b574798c4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b635ef8cd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3b635ef8cd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solidFill>
                <a:schemeClr val="dk1"/>
              </a:solidFill>
            </a:endParaRPr>
          </a:p>
        </p:txBody>
      </p:sp>
      <p:sp>
        <p:nvSpPr>
          <p:cNvPr id="201" name="Google Shape;201;g3b635ef8cd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p2"/>
          <p:cNvSpPr txBox="1"/>
          <p:nvPr>
            <p:ph idx="10" type="dt"/>
          </p:nvPr>
        </p:nvSpPr>
        <p:spPr>
          <a:xfrm>
            <a:off x="7423588" y="480179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1" type="ftr"/>
          </p:nvPr>
        </p:nvSpPr>
        <p:spPr>
          <a:xfrm>
            <a:off x="-1" y="4737239"/>
            <a:ext cx="9144000" cy="409500"/>
          </a:xfrm>
          <a:prstGeom prst="rect">
            <a:avLst/>
          </a:prstGeom>
          <a:solidFill>
            <a:schemeClr val="dk2"/>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2" type="sldNum"/>
          </p:nvPr>
        </p:nvSpPr>
        <p:spPr>
          <a:xfrm>
            <a:off x="-1" y="4733925"/>
            <a:ext cx="567300" cy="409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7" name="Shape 67"/>
        <p:cNvGrpSpPr/>
        <p:nvPr/>
      </p:nvGrpSpPr>
      <p:grpSpPr>
        <a:xfrm>
          <a:off x="0" y="0"/>
          <a:ext cx="0" cy="0"/>
          <a:chOff x="0" y="0"/>
          <a:chExt cx="0" cy="0"/>
        </a:xfrm>
      </p:grpSpPr>
      <p:sp>
        <p:nvSpPr>
          <p:cNvPr id="68" name="Google Shape;68;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0" name="Google Shape;70;p11"/>
          <p:cNvSpPr txBox="1"/>
          <p:nvPr>
            <p:ph idx="10" type="dt"/>
          </p:nvPr>
        </p:nvSpPr>
        <p:spPr>
          <a:xfrm>
            <a:off x="7423588" y="480179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1"/>
          <p:cNvSpPr txBox="1"/>
          <p:nvPr>
            <p:ph idx="11" type="ftr"/>
          </p:nvPr>
        </p:nvSpPr>
        <p:spPr>
          <a:xfrm>
            <a:off x="-1" y="4737239"/>
            <a:ext cx="9144000" cy="409500"/>
          </a:xfrm>
          <a:prstGeom prst="rect">
            <a:avLst/>
          </a:prstGeom>
          <a:solidFill>
            <a:schemeClr val="dk2"/>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1"/>
          <p:cNvSpPr txBox="1"/>
          <p:nvPr>
            <p:ph idx="12" type="sldNum"/>
          </p:nvPr>
        </p:nvSpPr>
        <p:spPr>
          <a:xfrm>
            <a:off x="-1" y="4733925"/>
            <a:ext cx="567300" cy="409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2"/>
          <p:cNvSpPr txBox="1"/>
          <p:nvPr>
            <p:ph idx="10" type="dt"/>
          </p:nvPr>
        </p:nvSpPr>
        <p:spPr>
          <a:xfrm>
            <a:off x="7423588" y="480179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2"/>
          <p:cNvSpPr txBox="1"/>
          <p:nvPr>
            <p:ph idx="11" type="ftr"/>
          </p:nvPr>
        </p:nvSpPr>
        <p:spPr>
          <a:xfrm>
            <a:off x="-1" y="4737239"/>
            <a:ext cx="9144000" cy="409500"/>
          </a:xfrm>
          <a:prstGeom prst="rect">
            <a:avLst/>
          </a:prstGeom>
          <a:solidFill>
            <a:schemeClr val="dk2"/>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2"/>
          <p:cNvSpPr txBox="1"/>
          <p:nvPr>
            <p:ph idx="12" type="sldNum"/>
          </p:nvPr>
        </p:nvSpPr>
        <p:spPr>
          <a:xfrm>
            <a:off x="-1" y="4733925"/>
            <a:ext cx="567300" cy="409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Google Shape;20;p3"/>
          <p:cNvSpPr txBox="1"/>
          <p:nvPr>
            <p:ph idx="11" type="ftr"/>
          </p:nvPr>
        </p:nvSpPr>
        <p:spPr>
          <a:xfrm>
            <a:off x="628650" y="4733925"/>
            <a:ext cx="8515500" cy="409500"/>
          </a:xfrm>
          <a:prstGeom prst="rect">
            <a:avLst/>
          </a:prstGeom>
          <a:solidFill>
            <a:schemeClr val="dk2"/>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2" type="sldNum"/>
          </p:nvPr>
        </p:nvSpPr>
        <p:spPr>
          <a:xfrm>
            <a:off x="0" y="4733926"/>
            <a:ext cx="628800" cy="409500"/>
          </a:xfrm>
          <a:prstGeom prst="rect">
            <a:avLst/>
          </a:prstGeom>
          <a:solidFill>
            <a:schemeClr val="dk2"/>
          </a:solidFill>
          <a:ln>
            <a:noFill/>
          </a:ln>
        </p:spPr>
        <p:txBody>
          <a:bodyPr anchorCtr="0" anchor="ctr" bIns="34275" lIns="68575" spcFirstLastPara="1" rIns="68575" wrap="square" tIns="34275">
            <a:noAutofit/>
          </a:bodyPr>
          <a:lstStyle>
            <a:lvl1pPr indent="0" lvl="0" marL="0" algn="ctr">
              <a:spcBef>
                <a:spcPts val="0"/>
              </a:spcBef>
              <a:buNone/>
              <a:defRPr sz="900">
                <a:solidFill>
                  <a:schemeClr val="lt1"/>
                </a:solidFill>
                <a:latin typeface="Arial"/>
                <a:ea typeface="Arial"/>
                <a:cs typeface="Arial"/>
                <a:sym typeface="Arial"/>
              </a:defRPr>
            </a:lvl1pPr>
            <a:lvl2pPr indent="0" lvl="1" marL="0" algn="ctr">
              <a:spcBef>
                <a:spcPts val="0"/>
              </a:spcBef>
              <a:buNone/>
              <a:defRPr sz="900">
                <a:solidFill>
                  <a:schemeClr val="lt1"/>
                </a:solidFill>
                <a:latin typeface="Arial"/>
                <a:ea typeface="Arial"/>
                <a:cs typeface="Arial"/>
                <a:sym typeface="Arial"/>
              </a:defRPr>
            </a:lvl2pPr>
            <a:lvl3pPr indent="0" lvl="2" marL="0" algn="ctr">
              <a:spcBef>
                <a:spcPts val="0"/>
              </a:spcBef>
              <a:buNone/>
              <a:defRPr sz="900">
                <a:solidFill>
                  <a:schemeClr val="lt1"/>
                </a:solidFill>
                <a:latin typeface="Arial"/>
                <a:ea typeface="Arial"/>
                <a:cs typeface="Arial"/>
                <a:sym typeface="Arial"/>
              </a:defRPr>
            </a:lvl3pPr>
            <a:lvl4pPr indent="0" lvl="3" marL="0" algn="ctr">
              <a:spcBef>
                <a:spcPts val="0"/>
              </a:spcBef>
              <a:buNone/>
              <a:defRPr sz="900">
                <a:solidFill>
                  <a:schemeClr val="lt1"/>
                </a:solidFill>
                <a:latin typeface="Arial"/>
                <a:ea typeface="Arial"/>
                <a:cs typeface="Arial"/>
                <a:sym typeface="Arial"/>
              </a:defRPr>
            </a:lvl4pPr>
            <a:lvl5pPr indent="0" lvl="4" marL="0" algn="ctr">
              <a:spcBef>
                <a:spcPts val="0"/>
              </a:spcBef>
              <a:buNone/>
              <a:defRPr sz="900">
                <a:solidFill>
                  <a:schemeClr val="lt1"/>
                </a:solidFill>
                <a:latin typeface="Arial"/>
                <a:ea typeface="Arial"/>
                <a:cs typeface="Arial"/>
                <a:sym typeface="Arial"/>
              </a:defRPr>
            </a:lvl5pPr>
            <a:lvl6pPr indent="0" lvl="5" marL="0" algn="ctr">
              <a:spcBef>
                <a:spcPts val="0"/>
              </a:spcBef>
              <a:buNone/>
              <a:defRPr sz="900">
                <a:solidFill>
                  <a:schemeClr val="lt1"/>
                </a:solidFill>
                <a:latin typeface="Arial"/>
                <a:ea typeface="Arial"/>
                <a:cs typeface="Arial"/>
                <a:sym typeface="Arial"/>
              </a:defRPr>
            </a:lvl6pPr>
            <a:lvl7pPr indent="0" lvl="6" marL="0" algn="ctr">
              <a:spcBef>
                <a:spcPts val="0"/>
              </a:spcBef>
              <a:buNone/>
              <a:defRPr sz="900">
                <a:solidFill>
                  <a:schemeClr val="lt1"/>
                </a:solidFill>
                <a:latin typeface="Arial"/>
                <a:ea typeface="Arial"/>
                <a:cs typeface="Arial"/>
                <a:sym typeface="Arial"/>
              </a:defRPr>
            </a:lvl7pPr>
            <a:lvl8pPr indent="0" lvl="7" marL="0" algn="ctr">
              <a:spcBef>
                <a:spcPts val="0"/>
              </a:spcBef>
              <a:buNone/>
              <a:defRPr sz="900">
                <a:solidFill>
                  <a:schemeClr val="lt1"/>
                </a:solidFill>
                <a:latin typeface="Arial"/>
                <a:ea typeface="Arial"/>
                <a:cs typeface="Arial"/>
                <a:sym typeface="Arial"/>
              </a:defRPr>
            </a:lvl8pPr>
            <a:lvl9pPr indent="0" lvl="8" marL="0" algn="ctr">
              <a:spcBef>
                <a:spcPts val="0"/>
              </a:spcBef>
              <a:buNone/>
              <a:defRPr sz="9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 name="Google Shape;24;p4"/>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5" name="Google Shape;25;p4"/>
          <p:cNvSpPr txBox="1"/>
          <p:nvPr>
            <p:ph idx="10" type="dt"/>
          </p:nvPr>
        </p:nvSpPr>
        <p:spPr>
          <a:xfrm>
            <a:off x="7423588" y="480179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 name="Google Shape;26;p4"/>
          <p:cNvSpPr txBox="1"/>
          <p:nvPr>
            <p:ph idx="11" type="ftr"/>
          </p:nvPr>
        </p:nvSpPr>
        <p:spPr>
          <a:xfrm>
            <a:off x="-1" y="4737239"/>
            <a:ext cx="9144000" cy="409500"/>
          </a:xfrm>
          <a:prstGeom prst="rect">
            <a:avLst/>
          </a:prstGeom>
          <a:solidFill>
            <a:schemeClr val="dk2"/>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4"/>
          <p:cNvSpPr txBox="1"/>
          <p:nvPr>
            <p:ph idx="12" type="sldNum"/>
          </p:nvPr>
        </p:nvSpPr>
        <p:spPr>
          <a:xfrm>
            <a:off x="-1" y="4733925"/>
            <a:ext cx="567300" cy="409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 name="Shape 28"/>
        <p:cNvGrpSpPr/>
        <p:nvPr/>
      </p:nvGrpSpPr>
      <p:grpSpPr>
        <a:xfrm>
          <a:off x="0" y="0"/>
          <a:ext cx="0" cy="0"/>
          <a:chOff x="0" y="0"/>
          <a:chExt cx="0" cy="0"/>
        </a:xfrm>
      </p:grpSpPr>
      <p:sp>
        <p:nvSpPr>
          <p:cNvPr id="29" name="Google Shape;29;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 name="Google Shape;30;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 name="Google Shape;31;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5"/>
          <p:cNvSpPr txBox="1"/>
          <p:nvPr>
            <p:ph idx="10" type="dt"/>
          </p:nvPr>
        </p:nvSpPr>
        <p:spPr>
          <a:xfrm>
            <a:off x="7423588" y="480179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5"/>
          <p:cNvSpPr txBox="1"/>
          <p:nvPr>
            <p:ph idx="11" type="ftr"/>
          </p:nvPr>
        </p:nvSpPr>
        <p:spPr>
          <a:xfrm>
            <a:off x="-1" y="4737239"/>
            <a:ext cx="9144000" cy="409500"/>
          </a:xfrm>
          <a:prstGeom prst="rect">
            <a:avLst/>
          </a:prstGeom>
          <a:solidFill>
            <a:schemeClr val="dk2"/>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5"/>
          <p:cNvSpPr txBox="1"/>
          <p:nvPr>
            <p:ph idx="12" type="sldNum"/>
          </p:nvPr>
        </p:nvSpPr>
        <p:spPr>
          <a:xfrm>
            <a:off x="-1" y="4733925"/>
            <a:ext cx="567300" cy="409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 name="Google Shape;37;p6"/>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8" name="Google Shape;38;p6"/>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 name="Google Shape;39;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0" name="Google Shape;40;p6"/>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 name="Google Shape;41;p6"/>
          <p:cNvSpPr txBox="1"/>
          <p:nvPr>
            <p:ph idx="10" type="dt"/>
          </p:nvPr>
        </p:nvSpPr>
        <p:spPr>
          <a:xfrm>
            <a:off x="7423588" y="480179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 name="Google Shape;42;p6"/>
          <p:cNvSpPr txBox="1"/>
          <p:nvPr>
            <p:ph idx="11" type="ftr"/>
          </p:nvPr>
        </p:nvSpPr>
        <p:spPr>
          <a:xfrm>
            <a:off x="-1" y="4737239"/>
            <a:ext cx="9144000" cy="409500"/>
          </a:xfrm>
          <a:prstGeom prst="rect">
            <a:avLst/>
          </a:prstGeom>
          <a:solidFill>
            <a:schemeClr val="dk2"/>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6"/>
          <p:cNvSpPr txBox="1"/>
          <p:nvPr>
            <p:ph idx="12" type="sldNum"/>
          </p:nvPr>
        </p:nvSpPr>
        <p:spPr>
          <a:xfrm>
            <a:off x="-1" y="4733925"/>
            <a:ext cx="567300" cy="409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 name="Google Shape;46;p7"/>
          <p:cNvSpPr txBox="1"/>
          <p:nvPr>
            <p:ph idx="10" type="dt"/>
          </p:nvPr>
        </p:nvSpPr>
        <p:spPr>
          <a:xfrm>
            <a:off x="7423588" y="480179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7"/>
          <p:cNvSpPr txBox="1"/>
          <p:nvPr>
            <p:ph idx="11" type="ftr"/>
          </p:nvPr>
        </p:nvSpPr>
        <p:spPr>
          <a:xfrm>
            <a:off x="-1" y="4737239"/>
            <a:ext cx="9144000" cy="409500"/>
          </a:xfrm>
          <a:prstGeom prst="rect">
            <a:avLst/>
          </a:prstGeom>
          <a:solidFill>
            <a:schemeClr val="dk2"/>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7"/>
          <p:cNvSpPr txBox="1"/>
          <p:nvPr>
            <p:ph idx="12" type="sldNum"/>
          </p:nvPr>
        </p:nvSpPr>
        <p:spPr>
          <a:xfrm>
            <a:off x="-1" y="4733925"/>
            <a:ext cx="567300" cy="409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8"/>
          <p:cNvSpPr txBox="1"/>
          <p:nvPr>
            <p:ph idx="10" type="dt"/>
          </p:nvPr>
        </p:nvSpPr>
        <p:spPr>
          <a:xfrm>
            <a:off x="7423588" y="480179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 name="Google Shape;51;p8"/>
          <p:cNvSpPr txBox="1"/>
          <p:nvPr>
            <p:ph idx="11" type="ftr"/>
          </p:nvPr>
        </p:nvSpPr>
        <p:spPr>
          <a:xfrm>
            <a:off x="-1" y="4737239"/>
            <a:ext cx="9144000" cy="409500"/>
          </a:xfrm>
          <a:prstGeom prst="rect">
            <a:avLst/>
          </a:prstGeom>
          <a:solidFill>
            <a:schemeClr val="dk2"/>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8"/>
          <p:cNvSpPr txBox="1"/>
          <p:nvPr>
            <p:ph idx="12" type="sldNum"/>
          </p:nvPr>
        </p:nvSpPr>
        <p:spPr>
          <a:xfrm>
            <a:off x="-1" y="4733925"/>
            <a:ext cx="567300" cy="409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 name="Google Shape;55;p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6" name="Google Shape;56;p9"/>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7" name="Google Shape;57;p9"/>
          <p:cNvSpPr txBox="1"/>
          <p:nvPr>
            <p:ph idx="10" type="dt"/>
          </p:nvPr>
        </p:nvSpPr>
        <p:spPr>
          <a:xfrm>
            <a:off x="7423588" y="480179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9"/>
          <p:cNvSpPr txBox="1"/>
          <p:nvPr>
            <p:ph idx="11" type="ftr"/>
          </p:nvPr>
        </p:nvSpPr>
        <p:spPr>
          <a:xfrm>
            <a:off x="-1" y="4737239"/>
            <a:ext cx="9144000" cy="409500"/>
          </a:xfrm>
          <a:prstGeom prst="rect">
            <a:avLst/>
          </a:prstGeom>
          <a:solidFill>
            <a:schemeClr val="dk2"/>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9"/>
          <p:cNvSpPr txBox="1"/>
          <p:nvPr>
            <p:ph idx="12" type="sldNum"/>
          </p:nvPr>
        </p:nvSpPr>
        <p:spPr>
          <a:xfrm>
            <a:off x="-1" y="4733925"/>
            <a:ext cx="567300" cy="409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0"/>
          <p:cNvSpPr/>
          <p:nvPr>
            <p:ph idx="2" type="pic"/>
          </p:nvPr>
        </p:nvSpPr>
        <p:spPr>
          <a:xfrm>
            <a:off x="3887391" y="740569"/>
            <a:ext cx="4629300" cy="3655200"/>
          </a:xfrm>
          <a:prstGeom prst="rect">
            <a:avLst/>
          </a:prstGeom>
          <a:noFill/>
          <a:ln>
            <a:noFill/>
          </a:ln>
        </p:spPr>
      </p:sp>
      <p:sp>
        <p:nvSpPr>
          <p:cNvPr id="63" name="Google Shape;63;p10"/>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4" name="Google Shape;64;p10"/>
          <p:cNvSpPr txBox="1"/>
          <p:nvPr>
            <p:ph idx="10" type="dt"/>
          </p:nvPr>
        </p:nvSpPr>
        <p:spPr>
          <a:xfrm>
            <a:off x="7423588" y="480179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0"/>
          <p:cNvSpPr txBox="1"/>
          <p:nvPr>
            <p:ph idx="11" type="ftr"/>
          </p:nvPr>
        </p:nvSpPr>
        <p:spPr>
          <a:xfrm>
            <a:off x="-1" y="4737239"/>
            <a:ext cx="9144000" cy="409500"/>
          </a:xfrm>
          <a:prstGeom prst="rect">
            <a:avLst/>
          </a:prstGeom>
          <a:solidFill>
            <a:schemeClr val="dk2"/>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0"/>
          <p:cNvSpPr txBox="1"/>
          <p:nvPr>
            <p:ph idx="12" type="sldNum"/>
          </p:nvPr>
        </p:nvSpPr>
        <p:spPr>
          <a:xfrm>
            <a:off x="-1" y="4733925"/>
            <a:ext cx="567300" cy="4095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7423588" y="4801790"/>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1" y="4737239"/>
            <a:ext cx="9144000" cy="409500"/>
          </a:xfrm>
          <a:prstGeom prst="rect">
            <a:avLst/>
          </a:prstGeom>
          <a:solidFill>
            <a:schemeClr val="dk2"/>
          </a:solid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chemeClr val="lt1"/>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1" y="4733925"/>
            <a:ext cx="567300" cy="4095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b="0" i="0" sz="900" u="none" cap="none" strike="noStrike">
                <a:solidFill>
                  <a:schemeClr val="lt1"/>
                </a:solidFill>
                <a:latin typeface="Arial"/>
                <a:ea typeface="Arial"/>
                <a:cs typeface="Arial"/>
                <a:sym typeface="Arial"/>
              </a:defRPr>
            </a:lvl1pPr>
            <a:lvl2pPr indent="0" lvl="1" marL="0" marR="0" algn="ctr">
              <a:spcBef>
                <a:spcPts val="0"/>
              </a:spcBef>
              <a:buNone/>
              <a:defRPr b="0" i="0" sz="900" u="none" cap="none" strike="noStrike">
                <a:solidFill>
                  <a:schemeClr val="lt1"/>
                </a:solidFill>
                <a:latin typeface="Arial"/>
                <a:ea typeface="Arial"/>
                <a:cs typeface="Arial"/>
                <a:sym typeface="Arial"/>
              </a:defRPr>
            </a:lvl2pPr>
            <a:lvl3pPr indent="0" lvl="2" marL="0" marR="0" algn="ctr">
              <a:spcBef>
                <a:spcPts val="0"/>
              </a:spcBef>
              <a:buNone/>
              <a:defRPr b="0" i="0" sz="900" u="none" cap="none" strike="noStrike">
                <a:solidFill>
                  <a:schemeClr val="lt1"/>
                </a:solidFill>
                <a:latin typeface="Arial"/>
                <a:ea typeface="Arial"/>
                <a:cs typeface="Arial"/>
                <a:sym typeface="Arial"/>
              </a:defRPr>
            </a:lvl3pPr>
            <a:lvl4pPr indent="0" lvl="3" marL="0" marR="0" algn="ctr">
              <a:spcBef>
                <a:spcPts val="0"/>
              </a:spcBef>
              <a:buNone/>
              <a:defRPr b="0" i="0" sz="900" u="none" cap="none" strike="noStrike">
                <a:solidFill>
                  <a:schemeClr val="lt1"/>
                </a:solidFill>
                <a:latin typeface="Arial"/>
                <a:ea typeface="Arial"/>
                <a:cs typeface="Arial"/>
                <a:sym typeface="Arial"/>
              </a:defRPr>
            </a:lvl4pPr>
            <a:lvl5pPr indent="0" lvl="4" marL="0" marR="0" algn="ctr">
              <a:spcBef>
                <a:spcPts val="0"/>
              </a:spcBef>
              <a:buNone/>
              <a:defRPr b="0" i="0" sz="900" u="none" cap="none" strike="noStrike">
                <a:solidFill>
                  <a:schemeClr val="lt1"/>
                </a:solidFill>
                <a:latin typeface="Arial"/>
                <a:ea typeface="Arial"/>
                <a:cs typeface="Arial"/>
                <a:sym typeface="Arial"/>
              </a:defRPr>
            </a:lvl5pPr>
            <a:lvl6pPr indent="0" lvl="5" marL="0" marR="0" algn="ctr">
              <a:spcBef>
                <a:spcPts val="0"/>
              </a:spcBef>
              <a:buNone/>
              <a:defRPr b="0" i="0" sz="900" u="none" cap="none" strike="noStrike">
                <a:solidFill>
                  <a:schemeClr val="lt1"/>
                </a:solidFill>
                <a:latin typeface="Arial"/>
                <a:ea typeface="Arial"/>
                <a:cs typeface="Arial"/>
                <a:sym typeface="Arial"/>
              </a:defRPr>
            </a:lvl6pPr>
            <a:lvl7pPr indent="0" lvl="6" marL="0" marR="0" algn="ctr">
              <a:spcBef>
                <a:spcPts val="0"/>
              </a:spcBef>
              <a:buNone/>
              <a:defRPr b="0" i="0" sz="900" u="none" cap="none" strike="noStrike">
                <a:solidFill>
                  <a:schemeClr val="lt1"/>
                </a:solidFill>
                <a:latin typeface="Arial"/>
                <a:ea typeface="Arial"/>
                <a:cs typeface="Arial"/>
                <a:sym typeface="Arial"/>
              </a:defRPr>
            </a:lvl7pPr>
            <a:lvl8pPr indent="0" lvl="7" marL="0" marR="0" algn="ctr">
              <a:spcBef>
                <a:spcPts val="0"/>
              </a:spcBef>
              <a:buNone/>
              <a:defRPr b="0" i="0" sz="900" u="none" cap="none" strike="noStrike">
                <a:solidFill>
                  <a:schemeClr val="lt1"/>
                </a:solidFill>
                <a:latin typeface="Arial"/>
                <a:ea typeface="Arial"/>
                <a:cs typeface="Arial"/>
                <a:sym typeface="Arial"/>
              </a:defRPr>
            </a:lvl8pPr>
            <a:lvl9pPr indent="0" lvl="8" marL="0" marR="0" algn="ctr">
              <a:spcBef>
                <a:spcPts val="0"/>
              </a:spcBef>
              <a:buNone/>
              <a:defRPr b="0" i="0" sz="9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0.png"/><Relationship Id="rId4" Type="http://schemas.openxmlformats.org/officeDocument/2006/relationships/hyperlink" Target="https://www.kaggle.com/competitions/nfl-impact-detection/overvie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40.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16.jp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47.gif"/><Relationship Id="rId5" Type="http://schemas.openxmlformats.org/officeDocument/2006/relationships/image" Target="../media/image46.gif"/><Relationship Id="rId6" Type="http://schemas.openxmlformats.org/officeDocument/2006/relationships/image" Target="../media/image4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49.gif"/><Relationship Id="rId5" Type="http://schemas.openxmlformats.org/officeDocument/2006/relationships/image" Target="../media/image4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36.png"/><Relationship Id="rId9"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35.png"/><Relationship Id="rId8"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30.jp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hyperlink" Target="https://medium.com/@kdk199604/videomae-scaling-self-supervised-video-transformers-beyond-labeled-data-1048a780522d" TargetMode="External"/><Relationship Id="rId5" Type="http://schemas.openxmlformats.org/officeDocument/2006/relationships/hyperlink" Target="https://www.mdpi.com/2076-3417/14/21/9741" TargetMode="External"/><Relationship Id="rId6" Type="http://schemas.openxmlformats.org/officeDocument/2006/relationships/hyperlink" Target="https://pmc.ncbi.nlm.nih.gov/articles/PMC12568081/"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4852781" y="-96"/>
            <a:ext cx="4388001" cy="5148740"/>
          </a:xfrm>
          <a:custGeom>
            <a:rect b="b" l="l" r="r" t="t"/>
            <a:pathLst>
              <a:path extrusionOk="0" h="6887947" w="5754756">
                <a:moveTo>
                  <a:pt x="0" y="6887947"/>
                </a:moveTo>
                <a:lnTo>
                  <a:pt x="2348134" y="128"/>
                </a:lnTo>
                <a:lnTo>
                  <a:pt x="5653179" y="0"/>
                </a:lnTo>
                <a:lnTo>
                  <a:pt x="5754756" y="6887947"/>
                </a:lnTo>
                <a:lnTo>
                  <a:pt x="0" y="6887947"/>
                </a:lnTo>
                <a:close/>
              </a:path>
            </a:pathLst>
          </a:custGeom>
          <a:solidFill>
            <a:schemeClr val="dk2"/>
          </a:solidFill>
          <a:ln cap="flat" cmpd="sng" w="1905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13"/>
          <p:cNvSpPr txBox="1"/>
          <p:nvPr>
            <p:ph type="ctrTitle"/>
          </p:nvPr>
        </p:nvSpPr>
        <p:spPr>
          <a:xfrm>
            <a:off x="122600" y="1372400"/>
            <a:ext cx="7290300" cy="813300"/>
          </a:xfrm>
          <a:prstGeom prst="rect">
            <a:avLst/>
          </a:prstGeom>
          <a:noFill/>
          <a:ln>
            <a:noFill/>
          </a:ln>
        </p:spPr>
        <p:txBody>
          <a:bodyPr anchorCtr="0" anchor="t" bIns="34275" lIns="68575" spcFirstLastPara="1" rIns="68575" wrap="square" tIns="34275">
            <a:normAutofit/>
          </a:bodyPr>
          <a:lstStyle/>
          <a:p>
            <a:pPr indent="0" lvl="0" marL="0" rtl="0" algn="l">
              <a:lnSpc>
                <a:spcPct val="122222"/>
              </a:lnSpc>
              <a:spcBef>
                <a:spcPts val="0"/>
              </a:spcBef>
              <a:spcAft>
                <a:spcPts val="1200"/>
              </a:spcAft>
              <a:buClr>
                <a:schemeClr val="dk1"/>
              </a:buClr>
              <a:buSzPts val="990"/>
              <a:buFont typeface="Arial"/>
              <a:buNone/>
            </a:pPr>
            <a:r>
              <a:rPr b="1" lang="it" sz="2029">
                <a:solidFill>
                  <a:schemeClr val="accent1"/>
                </a:solidFill>
                <a:highlight>
                  <a:srgbClr val="FFFFFF"/>
                </a:highlight>
              </a:rPr>
              <a:t>NFL 1st and Future - Helmet Impact Detection</a:t>
            </a:r>
            <a:endParaRPr b="1" sz="1760">
              <a:solidFill>
                <a:schemeClr val="accent1"/>
              </a:solidFill>
            </a:endParaRPr>
          </a:p>
        </p:txBody>
      </p:sp>
      <p:pic>
        <p:nvPicPr>
          <p:cNvPr descr="A red background with white text" id="86" name="Google Shape;86;p13"/>
          <p:cNvPicPr preferRelativeResize="0"/>
          <p:nvPr/>
        </p:nvPicPr>
        <p:blipFill rotWithShape="1">
          <a:blip r:embed="rId3">
            <a:alphaModFix/>
          </a:blip>
          <a:srcRect b="0" l="16474" r="28221" t="70984"/>
          <a:stretch/>
        </p:blipFill>
        <p:spPr>
          <a:xfrm>
            <a:off x="5503172" y="3749537"/>
            <a:ext cx="3640831" cy="1393961"/>
          </a:xfrm>
          <a:prstGeom prst="rect">
            <a:avLst/>
          </a:prstGeom>
          <a:noFill/>
          <a:ln>
            <a:noFill/>
          </a:ln>
        </p:spPr>
      </p:pic>
      <p:sp>
        <p:nvSpPr>
          <p:cNvPr id="87" name="Google Shape;87;p13"/>
          <p:cNvSpPr txBox="1"/>
          <p:nvPr/>
        </p:nvSpPr>
        <p:spPr>
          <a:xfrm>
            <a:off x="342900" y="2644575"/>
            <a:ext cx="4972200" cy="4791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chemeClr val="dk1"/>
              </a:buClr>
              <a:buSzPts val="1400"/>
              <a:buFont typeface="Arial"/>
              <a:buNone/>
            </a:pPr>
            <a:r>
              <a:rPr b="1" lang="it" sz="1100">
                <a:solidFill>
                  <a:schemeClr val="accent1"/>
                </a:solidFill>
              </a:rPr>
              <a:t>Adrian Alexa</a:t>
            </a:r>
            <a:r>
              <a:rPr b="1" lang="it" sz="1100">
                <a:solidFill>
                  <a:schemeClr val="dk1"/>
                </a:solidFill>
              </a:rPr>
              <a:t> </a:t>
            </a:r>
            <a:r>
              <a:rPr lang="it" sz="1100">
                <a:solidFill>
                  <a:schemeClr val="dk1"/>
                </a:solidFill>
              </a:rPr>
              <a:t>2160731</a:t>
            </a:r>
            <a:endParaRPr sz="1100">
              <a:solidFill>
                <a:schemeClr val="dk1"/>
              </a:solidFill>
            </a:endParaRPr>
          </a:p>
          <a:p>
            <a:pPr indent="0" lvl="0" marL="0" marR="0" rtl="0" algn="l">
              <a:lnSpc>
                <a:spcPct val="115000"/>
              </a:lnSpc>
              <a:spcBef>
                <a:spcPts val="0"/>
              </a:spcBef>
              <a:spcAft>
                <a:spcPts val="0"/>
              </a:spcAft>
              <a:buClr>
                <a:schemeClr val="dk1"/>
              </a:buClr>
              <a:buSzPts val="1400"/>
              <a:buFont typeface="Arial"/>
              <a:buNone/>
            </a:pPr>
            <a:r>
              <a:rPr b="1" lang="it" sz="1100">
                <a:solidFill>
                  <a:schemeClr val="accent1"/>
                </a:solidFill>
              </a:rPr>
              <a:t>Adriano Semerano </a:t>
            </a:r>
            <a:r>
              <a:rPr lang="it" sz="1100">
                <a:solidFill>
                  <a:schemeClr val="dk1"/>
                </a:solidFill>
              </a:rPr>
              <a:t>2160754</a:t>
            </a:r>
            <a:endParaRPr sz="1100">
              <a:solidFill>
                <a:schemeClr val="dk1"/>
              </a:solidFill>
            </a:endParaRPr>
          </a:p>
          <a:p>
            <a:pPr indent="0" lvl="0" marL="0" marR="0" rtl="0" algn="l">
              <a:lnSpc>
                <a:spcPct val="115000"/>
              </a:lnSpc>
              <a:spcBef>
                <a:spcPts val="0"/>
              </a:spcBef>
              <a:spcAft>
                <a:spcPts val="0"/>
              </a:spcAft>
              <a:buClr>
                <a:schemeClr val="dk1"/>
              </a:buClr>
              <a:buSzPts val="1400"/>
              <a:buFont typeface="Arial"/>
              <a:buNone/>
            </a:pPr>
            <a:r>
              <a:t/>
            </a:r>
            <a:endParaRPr sz="1100">
              <a:solidFill>
                <a:schemeClr val="dk1"/>
              </a:solidFill>
            </a:endParaRPr>
          </a:p>
        </p:txBody>
      </p:sp>
      <p:sp>
        <p:nvSpPr>
          <p:cNvPr id="88" name="Google Shape;88;p13"/>
          <p:cNvSpPr txBox="1"/>
          <p:nvPr/>
        </p:nvSpPr>
        <p:spPr>
          <a:xfrm>
            <a:off x="342900" y="4446525"/>
            <a:ext cx="2634600" cy="2001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1100"/>
              <a:buFont typeface="Arial"/>
              <a:buNone/>
            </a:pPr>
            <a:r>
              <a:rPr b="1" lang="it" sz="1100">
                <a:solidFill>
                  <a:schemeClr val="accent1"/>
                </a:solidFill>
              </a:rPr>
              <a:t>Academic year 2025/2026</a:t>
            </a:r>
            <a:endParaRPr b="1" i="0" sz="1100" u="none" cap="none" strike="noStrike">
              <a:solidFill>
                <a:schemeClr val="accent1"/>
              </a:solidFill>
            </a:endParaRPr>
          </a:p>
        </p:txBody>
      </p:sp>
      <p:sp>
        <p:nvSpPr>
          <p:cNvPr id="89" name="Google Shape;89;p13"/>
          <p:cNvSpPr txBox="1"/>
          <p:nvPr/>
        </p:nvSpPr>
        <p:spPr>
          <a:xfrm>
            <a:off x="219925" y="3518175"/>
            <a:ext cx="3735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accent1"/>
                </a:solidFill>
              </a:rPr>
              <a:t>Link to the competition</a:t>
            </a:r>
            <a:endParaRPr sz="1100">
              <a:solidFill>
                <a:schemeClr val="accent1"/>
              </a:solidFill>
            </a:endParaRPr>
          </a:p>
          <a:p>
            <a:pPr indent="0" lvl="0" marL="0" rtl="0" algn="l">
              <a:spcBef>
                <a:spcPts val="0"/>
              </a:spcBef>
              <a:spcAft>
                <a:spcPts val="0"/>
              </a:spcAft>
              <a:buNone/>
            </a:pPr>
            <a:r>
              <a:rPr lang="it" sz="1100" u="sng">
                <a:solidFill>
                  <a:schemeClr val="hlink"/>
                </a:solidFill>
                <a:hlinkClick r:id="rId4"/>
              </a:rPr>
              <a:t>https://www.kaggle.com/competitions/nfl-impact-detection/overview</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A picture containing logo, symbol, emblem, graphics&#10;&#10;Description automatically generated" id="216" name="Google Shape;216;p22"/>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217" name="Google Shape;217;p22"/>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218" name="Google Shape;218;p22"/>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Samples- BB estimation</a:t>
            </a:r>
            <a:endParaRPr b="1" sz="2400">
              <a:solidFill>
                <a:schemeClr val="dk2"/>
              </a:solidFill>
              <a:latin typeface="Arial"/>
              <a:ea typeface="Arial"/>
              <a:cs typeface="Arial"/>
              <a:sym typeface="Arial"/>
            </a:endParaRPr>
          </a:p>
        </p:txBody>
      </p:sp>
      <p:sp>
        <p:nvSpPr>
          <p:cNvPr id="219" name="Google Shape;219;p22"/>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pic>
        <p:nvPicPr>
          <p:cNvPr id="220" name="Google Shape;220;p22"/>
          <p:cNvPicPr preferRelativeResize="0"/>
          <p:nvPr/>
        </p:nvPicPr>
        <p:blipFill rotWithShape="1">
          <a:blip r:embed="rId4">
            <a:alphaModFix/>
          </a:blip>
          <a:srcRect b="0" l="0" r="0" t="5900"/>
          <a:stretch/>
        </p:blipFill>
        <p:spPr>
          <a:xfrm>
            <a:off x="70912" y="1168925"/>
            <a:ext cx="4481574" cy="2477412"/>
          </a:xfrm>
          <a:prstGeom prst="rect">
            <a:avLst/>
          </a:prstGeom>
          <a:noFill/>
          <a:ln>
            <a:noFill/>
          </a:ln>
        </p:spPr>
      </p:pic>
      <p:pic>
        <p:nvPicPr>
          <p:cNvPr id="221" name="Google Shape;221;p22"/>
          <p:cNvPicPr preferRelativeResize="0"/>
          <p:nvPr/>
        </p:nvPicPr>
        <p:blipFill rotWithShape="1">
          <a:blip r:embed="rId5">
            <a:alphaModFix/>
          </a:blip>
          <a:srcRect b="0" l="0" r="0" t="5713"/>
          <a:stretch/>
        </p:blipFill>
        <p:spPr>
          <a:xfrm>
            <a:off x="4572001" y="1168925"/>
            <a:ext cx="4520673" cy="2477400"/>
          </a:xfrm>
          <a:prstGeom prst="rect">
            <a:avLst/>
          </a:prstGeom>
          <a:noFill/>
          <a:ln>
            <a:noFill/>
          </a:ln>
        </p:spPr>
      </p:pic>
      <p:sp>
        <p:nvSpPr>
          <p:cNvPr id="222" name="Google Shape;222;p22"/>
          <p:cNvSpPr txBox="1"/>
          <p:nvPr/>
        </p:nvSpPr>
        <p:spPr>
          <a:xfrm>
            <a:off x="4807100" y="845825"/>
            <a:ext cx="361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900">
                <a:solidFill>
                  <a:schemeClr val="accent1"/>
                </a:solidFill>
              </a:rPr>
              <a:t>Annotated BB Frame 399 from 57583_000082_Sideline</a:t>
            </a:r>
            <a:endParaRPr b="1" sz="900">
              <a:solidFill>
                <a:schemeClr val="accent1"/>
              </a:solidFill>
            </a:endParaRPr>
          </a:p>
        </p:txBody>
      </p:sp>
      <p:sp>
        <p:nvSpPr>
          <p:cNvPr id="223" name="Google Shape;223;p22"/>
          <p:cNvSpPr txBox="1"/>
          <p:nvPr/>
        </p:nvSpPr>
        <p:spPr>
          <a:xfrm>
            <a:off x="306500" y="845825"/>
            <a:ext cx="401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900">
                <a:solidFill>
                  <a:schemeClr val="accent1"/>
                </a:solidFill>
              </a:rPr>
              <a:t>Annotated BB predictions Frame 399 from 57583_000082_Endzone</a:t>
            </a:r>
            <a:endParaRPr b="1" sz="900">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A picture containing logo, symbol, emblem, graphics&#10;&#10;Description automatically generated" id="229" name="Google Shape;229;p23"/>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230" name="Google Shape;230;p23"/>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231" name="Google Shape;231;p23"/>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Approaches &amp; considerations</a:t>
            </a:r>
            <a:endParaRPr b="1" sz="2400">
              <a:solidFill>
                <a:schemeClr val="dk2"/>
              </a:solidFill>
              <a:latin typeface="Arial"/>
              <a:ea typeface="Arial"/>
              <a:cs typeface="Arial"/>
              <a:sym typeface="Arial"/>
            </a:endParaRPr>
          </a:p>
        </p:txBody>
      </p:sp>
      <p:sp>
        <p:nvSpPr>
          <p:cNvPr id="232" name="Google Shape;232;p23"/>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233" name="Google Shape;233;p23"/>
          <p:cNvSpPr txBox="1"/>
          <p:nvPr/>
        </p:nvSpPr>
        <p:spPr>
          <a:xfrm>
            <a:off x="375525" y="1016150"/>
            <a:ext cx="8386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W</a:t>
            </a:r>
            <a:r>
              <a:rPr lang="it" sz="1000">
                <a:solidFill>
                  <a:schemeClr val="dk1"/>
                </a:solidFill>
              </a:rPr>
              <a:t>e tried different approaches:</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Trained a pre-trained </a:t>
            </a:r>
            <a:r>
              <a:rPr b="1" lang="it" sz="1000">
                <a:solidFill>
                  <a:schemeClr val="accent1"/>
                </a:solidFill>
              </a:rPr>
              <a:t>YOLO</a:t>
            </a:r>
            <a:r>
              <a:rPr lang="it" sz="1000">
                <a:solidFill>
                  <a:schemeClr val="dk1"/>
                </a:solidFill>
              </a:rPr>
              <a:t> model using the players helmet coordinates for detection and tracking</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Built </a:t>
            </a:r>
            <a:r>
              <a:rPr b="1" lang="it" sz="1000">
                <a:solidFill>
                  <a:schemeClr val="accent1"/>
                </a:solidFill>
              </a:rPr>
              <a:t>custom BB player detector</a:t>
            </a:r>
            <a:r>
              <a:rPr lang="it" sz="1000">
                <a:solidFill>
                  <a:schemeClr val="dk1"/>
                </a:solidFill>
              </a:rPr>
              <a:t> by combining </a:t>
            </a:r>
            <a:endParaRPr sz="1000">
              <a:solidFill>
                <a:schemeClr val="dk1"/>
              </a:solidFill>
            </a:endParaRPr>
          </a:p>
          <a:p>
            <a:pPr indent="-292100" lvl="1" marL="914400" rtl="0" algn="l">
              <a:spcBef>
                <a:spcPts val="0"/>
              </a:spcBef>
              <a:spcAft>
                <a:spcPts val="0"/>
              </a:spcAft>
              <a:buClr>
                <a:schemeClr val="dk1"/>
              </a:buClr>
              <a:buSzPts val="1000"/>
              <a:buChar char="○"/>
            </a:pPr>
            <a:r>
              <a:rPr lang="it" sz="1000">
                <a:solidFill>
                  <a:schemeClr val="dk1"/>
                </a:solidFill>
              </a:rPr>
              <a:t> Pose predictions of a </a:t>
            </a:r>
            <a:r>
              <a:rPr b="1" lang="it" sz="1000">
                <a:solidFill>
                  <a:schemeClr val="accent1"/>
                </a:solidFill>
              </a:rPr>
              <a:t>Detectron2 </a:t>
            </a:r>
            <a:r>
              <a:rPr lang="it" sz="1000">
                <a:solidFill>
                  <a:schemeClr val="dk1"/>
                </a:solidFill>
              </a:rPr>
              <a:t>model trained on </a:t>
            </a:r>
            <a:r>
              <a:rPr b="1" lang="it" sz="1000">
                <a:solidFill>
                  <a:schemeClr val="accent1"/>
                </a:solidFill>
              </a:rPr>
              <a:t>COCO</a:t>
            </a:r>
            <a:endParaRPr b="1" sz="1000">
              <a:solidFill>
                <a:schemeClr val="accent1"/>
              </a:solidFill>
            </a:endParaRPr>
          </a:p>
          <a:p>
            <a:pPr indent="-292100" lvl="1" marL="914400" rtl="0" algn="l">
              <a:spcBef>
                <a:spcPts val="0"/>
              </a:spcBef>
              <a:spcAft>
                <a:spcPts val="0"/>
              </a:spcAft>
              <a:buClr>
                <a:schemeClr val="dk1"/>
              </a:buClr>
              <a:buSzPts val="1000"/>
              <a:buChar char="○"/>
            </a:pPr>
            <a:r>
              <a:rPr lang="it" sz="1000">
                <a:solidFill>
                  <a:schemeClr val="dk1"/>
                </a:solidFill>
              </a:rPr>
              <a:t> Players helmets bounding boxes from the csv</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Used the predictions of player bounding boxes as input to a </a:t>
            </a:r>
            <a:r>
              <a:rPr b="1" lang="it" sz="1000">
                <a:solidFill>
                  <a:schemeClr val="accent1"/>
                </a:solidFill>
              </a:rPr>
              <a:t>CNN</a:t>
            </a:r>
            <a:r>
              <a:rPr lang="it" sz="1000">
                <a:solidFill>
                  <a:schemeClr val="dk1"/>
                </a:solidFill>
              </a:rPr>
              <a:t> for </a:t>
            </a:r>
            <a:r>
              <a:rPr b="1" lang="it" sz="1000">
                <a:solidFill>
                  <a:schemeClr val="accent1"/>
                </a:solidFill>
              </a:rPr>
              <a:t>jersey number detection</a:t>
            </a:r>
            <a:r>
              <a:rPr lang="it" sz="1000">
                <a:solidFill>
                  <a:schemeClr val="dk1"/>
                </a:solidFill>
              </a:rPr>
              <a:t> </a:t>
            </a:r>
            <a:endParaRPr sz="1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A picture containing logo, symbol, emblem, graphics&#10;&#10;Description automatically generated" id="239" name="Google Shape;239;p24"/>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240" name="Google Shape;240;p24"/>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241" name="Google Shape;241;p24"/>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Samples- Jersey number detection </a:t>
            </a:r>
            <a:endParaRPr b="1" sz="2400">
              <a:solidFill>
                <a:schemeClr val="dk2"/>
              </a:solidFill>
              <a:latin typeface="Arial"/>
              <a:ea typeface="Arial"/>
              <a:cs typeface="Arial"/>
              <a:sym typeface="Arial"/>
            </a:endParaRPr>
          </a:p>
        </p:txBody>
      </p:sp>
      <p:sp>
        <p:nvSpPr>
          <p:cNvPr id="242" name="Google Shape;242;p24"/>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243" name="Google Shape;243;p24"/>
          <p:cNvSpPr txBox="1"/>
          <p:nvPr/>
        </p:nvSpPr>
        <p:spPr>
          <a:xfrm>
            <a:off x="4807100" y="845825"/>
            <a:ext cx="361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900">
                <a:solidFill>
                  <a:schemeClr val="accent1"/>
                </a:solidFill>
              </a:rPr>
              <a:t>Testing phase</a:t>
            </a:r>
            <a:endParaRPr b="1" sz="900">
              <a:solidFill>
                <a:schemeClr val="accent1"/>
              </a:solidFill>
            </a:endParaRPr>
          </a:p>
        </p:txBody>
      </p:sp>
      <p:sp>
        <p:nvSpPr>
          <p:cNvPr id="244" name="Google Shape;244;p24"/>
          <p:cNvSpPr txBox="1"/>
          <p:nvPr/>
        </p:nvSpPr>
        <p:spPr>
          <a:xfrm>
            <a:off x="306500" y="845825"/>
            <a:ext cx="401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900">
                <a:solidFill>
                  <a:schemeClr val="accent1"/>
                </a:solidFill>
              </a:rPr>
              <a:t>Training phase</a:t>
            </a:r>
            <a:endParaRPr b="1" sz="900">
              <a:solidFill>
                <a:schemeClr val="accent1"/>
              </a:solidFill>
            </a:endParaRPr>
          </a:p>
        </p:txBody>
      </p:sp>
      <p:pic>
        <p:nvPicPr>
          <p:cNvPr id="245" name="Google Shape;245;p24"/>
          <p:cNvPicPr preferRelativeResize="0"/>
          <p:nvPr/>
        </p:nvPicPr>
        <p:blipFill>
          <a:blip r:embed="rId4">
            <a:alphaModFix/>
          </a:blip>
          <a:stretch>
            <a:fillRect/>
          </a:stretch>
        </p:blipFill>
        <p:spPr>
          <a:xfrm>
            <a:off x="4768525" y="1260088"/>
            <a:ext cx="4120449" cy="2584025"/>
          </a:xfrm>
          <a:prstGeom prst="rect">
            <a:avLst/>
          </a:prstGeom>
          <a:noFill/>
          <a:ln>
            <a:noFill/>
          </a:ln>
        </p:spPr>
      </p:pic>
      <p:pic>
        <p:nvPicPr>
          <p:cNvPr id="246" name="Google Shape;246;p24"/>
          <p:cNvPicPr preferRelativeResize="0"/>
          <p:nvPr/>
        </p:nvPicPr>
        <p:blipFill>
          <a:blip r:embed="rId5">
            <a:alphaModFix/>
          </a:blip>
          <a:stretch>
            <a:fillRect/>
          </a:stretch>
        </p:blipFill>
        <p:spPr>
          <a:xfrm>
            <a:off x="152400" y="1321325"/>
            <a:ext cx="4456249" cy="246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descr="A picture containing logo, symbol, emblem, graphics&#10;&#10;Description automatically generated" id="252" name="Google Shape;252;p25"/>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253" name="Google Shape;253;p25"/>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254" name="Google Shape;254;p25"/>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Approaches &amp; considerations</a:t>
            </a:r>
            <a:endParaRPr b="1" sz="2400">
              <a:solidFill>
                <a:schemeClr val="dk2"/>
              </a:solidFill>
              <a:latin typeface="Arial"/>
              <a:ea typeface="Arial"/>
              <a:cs typeface="Arial"/>
              <a:sym typeface="Arial"/>
            </a:endParaRPr>
          </a:p>
        </p:txBody>
      </p:sp>
      <p:sp>
        <p:nvSpPr>
          <p:cNvPr id="255" name="Google Shape;255;p25"/>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256" name="Google Shape;256;p25"/>
          <p:cNvSpPr txBox="1"/>
          <p:nvPr/>
        </p:nvSpPr>
        <p:spPr>
          <a:xfrm>
            <a:off x="375525" y="1016150"/>
            <a:ext cx="8386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W</a:t>
            </a:r>
            <a:r>
              <a:rPr lang="it" sz="1000">
                <a:solidFill>
                  <a:schemeClr val="dk1"/>
                </a:solidFill>
              </a:rPr>
              <a:t>e tried different approaches:</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Trained a pre-trained </a:t>
            </a:r>
            <a:r>
              <a:rPr b="1" lang="it" sz="1000">
                <a:solidFill>
                  <a:schemeClr val="accent1"/>
                </a:solidFill>
              </a:rPr>
              <a:t>YOLO</a:t>
            </a:r>
            <a:r>
              <a:rPr lang="it" sz="1000">
                <a:solidFill>
                  <a:schemeClr val="dk1"/>
                </a:solidFill>
              </a:rPr>
              <a:t> model using the players helmet coordinates for detection and tracking</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Built </a:t>
            </a:r>
            <a:r>
              <a:rPr b="1" lang="it" sz="1000">
                <a:solidFill>
                  <a:schemeClr val="accent1"/>
                </a:solidFill>
              </a:rPr>
              <a:t>custom BB player detector</a:t>
            </a:r>
            <a:r>
              <a:rPr lang="it" sz="1000">
                <a:solidFill>
                  <a:schemeClr val="dk1"/>
                </a:solidFill>
              </a:rPr>
              <a:t> by combining </a:t>
            </a:r>
            <a:endParaRPr sz="1000">
              <a:solidFill>
                <a:schemeClr val="dk1"/>
              </a:solidFill>
            </a:endParaRPr>
          </a:p>
          <a:p>
            <a:pPr indent="-292100" lvl="1" marL="914400" rtl="0" algn="l">
              <a:spcBef>
                <a:spcPts val="0"/>
              </a:spcBef>
              <a:spcAft>
                <a:spcPts val="0"/>
              </a:spcAft>
              <a:buClr>
                <a:schemeClr val="dk1"/>
              </a:buClr>
              <a:buSzPts val="1000"/>
              <a:buChar char="○"/>
            </a:pPr>
            <a:r>
              <a:rPr lang="it" sz="1000">
                <a:solidFill>
                  <a:schemeClr val="dk1"/>
                </a:solidFill>
              </a:rPr>
              <a:t> Pose predictions of a </a:t>
            </a:r>
            <a:r>
              <a:rPr b="1" lang="it" sz="1000">
                <a:solidFill>
                  <a:schemeClr val="accent1"/>
                </a:solidFill>
              </a:rPr>
              <a:t>Detectron2 </a:t>
            </a:r>
            <a:r>
              <a:rPr lang="it" sz="1000">
                <a:solidFill>
                  <a:schemeClr val="dk1"/>
                </a:solidFill>
              </a:rPr>
              <a:t>model trained on </a:t>
            </a:r>
            <a:r>
              <a:rPr b="1" lang="it" sz="1000">
                <a:solidFill>
                  <a:schemeClr val="accent1"/>
                </a:solidFill>
              </a:rPr>
              <a:t>COCO</a:t>
            </a:r>
            <a:endParaRPr b="1" sz="1000">
              <a:solidFill>
                <a:schemeClr val="accent1"/>
              </a:solidFill>
            </a:endParaRPr>
          </a:p>
          <a:p>
            <a:pPr indent="-292100" lvl="1" marL="914400" rtl="0" algn="l">
              <a:spcBef>
                <a:spcPts val="0"/>
              </a:spcBef>
              <a:spcAft>
                <a:spcPts val="0"/>
              </a:spcAft>
              <a:buClr>
                <a:schemeClr val="dk1"/>
              </a:buClr>
              <a:buSzPts val="1000"/>
              <a:buChar char="○"/>
            </a:pPr>
            <a:r>
              <a:rPr lang="it" sz="1000">
                <a:solidFill>
                  <a:schemeClr val="dk1"/>
                </a:solidFill>
              </a:rPr>
              <a:t> Players helmets bounding boxes from the csv</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Used the predictions of player bounding boxes as input to a </a:t>
            </a:r>
            <a:r>
              <a:rPr b="1" lang="it" sz="1000">
                <a:solidFill>
                  <a:schemeClr val="accent1"/>
                </a:solidFill>
              </a:rPr>
              <a:t>CNN</a:t>
            </a:r>
            <a:r>
              <a:rPr lang="it" sz="1000">
                <a:solidFill>
                  <a:schemeClr val="dk1"/>
                </a:solidFill>
              </a:rPr>
              <a:t> for </a:t>
            </a:r>
            <a:r>
              <a:rPr b="1" lang="it" sz="1000">
                <a:solidFill>
                  <a:schemeClr val="accent1"/>
                </a:solidFill>
              </a:rPr>
              <a:t>jersey number detection</a:t>
            </a:r>
            <a:r>
              <a:rPr lang="it" sz="1000">
                <a:solidFill>
                  <a:schemeClr val="dk1"/>
                </a:solidFill>
              </a:rPr>
              <a:t> </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Applied </a:t>
            </a:r>
            <a:r>
              <a:rPr b="1" lang="it" sz="1000">
                <a:solidFill>
                  <a:schemeClr val="accent1"/>
                </a:solidFill>
              </a:rPr>
              <a:t>Canny filters</a:t>
            </a:r>
            <a:r>
              <a:rPr lang="it" sz="1000">
                <a:solidFill>
                  <a:schemeClr val="dk1"/>
                </a:solidFill>
              </a:rPr>
              <a:t> </a:t>
            </a:r>
            <a:r>
              <a:rPr lang="it" sz="1000">
                <a:solidFill>
                  <a:schemeClr val="dk1"/>
                </a:solidFill>
              </a:rPr>
              <a:t> and </a:t>
            </a:r>
            <a:r>
              <a:rPr b="1" lang="it" sz="1000">
                <a:solidFill>
                  <a:schemeClr val="accent1"/>
                </a:solidFill>
              </a:rPr>
              <a:t>Cross-View</a:t>
            </a:r>
            <a:r>
              <a:rPr lang="it" sz="1000">
                <a:solidFill>
                  <a:schemeClr val="dk1"/>
                </a:solidFill>
              </a:rPr>
              <a:t> to </a:t>
            </a:r>
            <a:r>
              <a:rPr lang="it" sz="1000">
                <a:solidFill>
                  <a:schemeClr val="dk1"/>
                </a:solidFill>
              </a:rPr>
              <a:t>and field lines and </a:t>
            </a:r>
            <a:r>
              <a:rPr lang="it" sz="1000">
                <a:solidFill>
                  <a:schemeClr val="dk1"/>
                </a:solidFill>
              </a:rPr>
              <a:t>match the 2 different camera views/angles </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Estimated players feet field coordinates using the predictions of player bounding boxes to match the Sideline and Endzone distinctive field plans.</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Packed all the models into an End-to-End pipeline </a:t>
            </a:r>
            <a:endParaRPr sz="1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A picture containing logo, symbol, emblem, graphics&#10;&#10;Description automatically generated" id="262" name="Google Shape;262;p26"/>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263" name="Google Shape;263;p26"/>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264" name="Google Shape;264;p26"/>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Samples- Field lines detection</a:t>
            </a:r>
            <a:endParaRPr b="1" sz="2400">
              <a:solidFill>
                <a:schemeClr val="dk2"/>
              </a:solidFill>
              <a:latin typeface="Arial"/>
              <a:ea typeface="Arial"/>
              <a:cs typeface="Arial"/>
              <a:sym typeface="Arial"/>
            </a:endParaRPr>
          </a:p>
        </p:txBody>
      </p:sp>
      <p:sp>
        <p:nvSpPr>
          <p:cNvPr id="265" name="Google Shape;265;p26"/>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266" name="Google Shape;266;p26"/>
          <p:cNvSpPr txBox="1"/>
          <p:nvPr/>
        </p:nvSpPr>
        <p:spPr>
          <a:xfrm>
            <a:off x="4807100" y="845825"/>
            <a:ext cx="361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900">
                <a:solidFill>
                  <a:schemeClr val="accent1"/>
                </a:solidFill>
              </a:rPr>
              <a:t>Estimated Sideline lines</a:t>
            </a:r>
            <a:endParaRPr b="1" sz="900">
              <a:solidFill>
                <a:schemeClr val="accent1"/>
              </a:solidFill>
            </a:endParaRPr>
          </a:p>
        </p:txBody>
      </p:sp>
      <p:sp>
        <p:nvSpPr>
          <p:cNvPr id="267" name="Google Shape;267;p26"/>
          <p:cNvSpPr txBox="1"/>
          <p:nvPr/>
        </p:nvSpPr>
        <p:spPr>
          <a:xfrm>
            <a:off x="231725" y="845825"/>
            <a:ext cx="401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900">
                <a:solidFill>
                  <a:schemeClr val="accent1"/>
                </a:solidFill>
              </a:rPr>
              <a:t>Estimated Endzon</a:t>
            </a:r>
            <a:r>
              <a:rPr b="1" lang="it" sz="900">
                <a:solidFill>
                  <a:schemeClr val="accent1"/>
                </a:solidFill>
              </a:rPr>
              <a:t>e Lines </a:t>
            </a:r>
            <a:endParaRPr b="1" sz="900">
              <a:solidFill>
                <a:schemeClr val="accent1"/>
              </a:solidFill>
            </a:endParaRPr>
          </a:p>
        </p:txBody>
      </p:sp>
      <p:pic>
        <p:nvPicPr>
          <p:cNvPr id="268" name="Google Shape;268;p26"/>
          <p:cNvPicPr preferRelativeResize="0"/>
          <p:nvPr/>
        </p:nvPicPr>
        <p:blipFill>
          <a:blip r:embed="rId4">
            <a:alphaModFix/>
          </a:blip>
          <a:stretch>
            <a:fillRect/>
          </a:stretch>
        </p:blipFill>
        <p:spPr>
          <a:xfrm>
            <a:off x="152400" y="1321325"/>
            <a:ext cx="8839201" cy="24780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A picture containing logo, symbol, emblem, graphics&#10;&#10;Description automatically generated" id="274" name="Google Shape;274;p27"/>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275" name="Google Shape;275;p27"/>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276" name="Google Shape;276;p27"/>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Approaches &amp; considerations</a:t>
            </a:r>
            <a:endParaRPr b="1" sz="2400">
              <a:solidFill>
                <a:schemeClr val="dk2"/>
              </a:solidFill>
              <a:latin typeface="Arial"/>
              <a:ea typeface="Arial"/>
              <a:cs typeface="Arial"/>
              <a:sym typeface="Arial"/>
            </a:endParaRPr>
          </a:p>
        </p:txBody>
      </p:sp>
      <p:sp>
        <p:nvSpPr>
          <p:cNvPr id="277" name="Google Shape;277;p27"/>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278" name="Google Shape;278;p27"/>
          <p:cNvSpPr txBox="1"/>
          <p:nvPr/>
        </p:nvSpPr>
        <p:spPr>
          <a:xfrm>
            <a:off x="375525" y="1016150"/>
            <a:ext cx="8386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At first we tried different approaches:</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Trained a pre-trained </a:t>
            </a:r>
            <a:r>
              <a:rPr b="1" lang="it" sz="1000">
                <a:solidFill>
                  <a:schemeClr val="accent1"/>
                </a:solidFill>
              </a:rPr>
              <a:t>YOLO</a:t>
            </a:r>
            <a:r>
              <a:rPr lang="it" sz="1000">
                <a:solidFill>
                  <a:schemeClr val="dk1"/>
                </a:solidFill>
              </a:rPr>
              <a:t> model using the players helmet coordinates for detection and tracking</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Built </a:t>
            </a:r>
            <a:r>
              <a:rPr b="1" lang="it" sz="1000">
                <a:solidFill>
                  <a:schemeClr val="accent1"/>
                </a:solidFill>
              </a:rPr>
              <a:t>custom BB player detector</a:t>
            </a:r>
            <a:r>
              <a:rPr lang="it" sz="1000">
                <a:solidFill>
                  <a:schemeClr val="dk1"/>
                </a:solidFill>
              </a:rPr>
              <a:t> by combining </a:t>
            </a:r>
            <a:endParaRPr sz="1000">
              <a:solidFill>
                <a:schemeClr val="dk1"/>
              </a:solidFill>
            </a:endParaRPr>
          </a:p>
          <a:p>
            <a:pPr indent="-292100" lvl="1" marL="914400" rtl="0" algn="l">
              <a:spcBef>
                <a:spcPts val="0"/>
              </a:spcBef>
              <a:spcAft>
                <a:spcPts val="0"/>
              </a:spcAft>
              <a:buClr>
                <a:schemeClr val="dk1"/>
              </a:buClr>
              <a:buSzPts val="1000"/>
              <a:buChar char="○"/>
            </a:pPr>
            <a:r>
              <a:rPr lang="it" sz="1000">
                <a:solidFill>
                  <a:schemeClr val="dk1"/>
                </a:solidFill>
              </a:rPr>
              <a:t> Pose predictions of a </a:t>
            </a:r>
            <a:r>
              <a:rPr b="1" lang="it" sz="1000">
                <a:solidFill>
                  <a:schemeClr val="accent1"/>
                </a:solidFill>
              </a:rPr>
              <a:t>Detectron2 </a:t>
            </a:r>
            <a:r>
              <a:rPr lang="it" sz="1000">
                <a:solidFill>
                  <a:schemeClr val="dk1"/>
                </a:solidFill>
              </a:rPr>
              <a:t>model trained on </a:t>
            </a:r>
            <a:r>
              <a:rPr b="1" lang="it" sz="1000">
                <a:solidFill>
                  <a:schemeClr val="accent1"/>
                </a:solidFill>
              </a:rPr>
              <a:t>COCO</a:t>
            </a:r>
            <a:endParaRPr b="1" sz="1000">
              <a:solidFill>
                <a:schemeClr val="accent1"/>
              </a:solidFill>
            </a:endParaRPr>
          </a:p>
          <a:p>
            <a:pPr indent="-292100" lvl="1" marL="914400" rtl="0" algn="l">
              <a:spcBef>
                <a:spcPts val="0"/>
              </a:spcBef>
              <a:spcAft>
                <a:spcPts val="0"/>
              </a:spcAft>
              <a:buClr>
                <a:schemeClr val="dk1"/>
              </a:buClr>
              <a:buSzPts val="1000"/>
              <a:buChar char="○"/>
            </a:pPr>
            <a:r>
              <a:rPr lang="it" sz="1000">
                <a:solidFill>
                  <a:schemeClr val="dk1"/>
                </a:solidFill>
              </a:rPr>
              <a:t> Players helmets bounding boxes from the csv</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Used the predictions of player bounding boxes as input to a </a:t>
            </a:r>
            <a:r>
              <a:rPr b="1" lang="it" sz="1000">
                <a:solidFill>
                  <a:schemeClr val="accent1"/>
                </a:solidFill>
              </a:rPr>
              <a:t>CNN</a:t>
            </a:r>
            <a:r>
              <a:rPr lang="it" sz="1000">
                <a:solidFill>
                  <a:schemeClr val="dk1"/>
                </a:solidFill>
              </a:rPr>
              <a:t> for </a:t>
            </a:r>
            <a:r>
              <a:rPr b="1" lang="it" sz="1000">
                <a:solidFill>
                  <a:schemeClr val="accent1"/>
                </a:solidFill>
              </a:rPr>
              <a:t>jersey number detection</a:t>
            </a:r>
            <a:r>
              <a:rPr lang="it" sz="1000">
                <a:solidFill>
                  <a:schemeClr val="dk1"/>
                </a:solidFill>
              </a:rPr>
              <a:t> </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Applied </a:t>
            </a:r>
            <a:r>
              <a:rPr b="1" lang="it" sz="1000">
                <a:solidFill>
                  <a:schemeClr val="accent1"/>
                </a:solidFill>
              </a:rPr>
              <a:t>Canny filters</a:t>
            </a:r>
            <a:r>
              <a:rPr lang="it" sz="1000">
                <a:solidFill>
                  <a:schemeClr val="dk1"/>
                </a:solidFill>
              </a:rPr>
              <a:t>  and </a:t>
            </a:r>
            <a:r>
              <a:rPr b="1" lang="it" sz="1000">
                <a:solidFill>
                  <a:schemeClr val="accent1"/>
                </a:solidFill>
              </a:rPr>
              <a:t>Cross-View</a:t>
            </a:r>
            <a:r>
              <a:rPr lang="it" sz="1000">
                <a:solidFill>
                  <a:schemeClr val="dk1"/>
                </a:solidFill>
              </a:rPr>
              <a:t> to and field lines and match the 2 different camera views/angles </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Estimated players feet field coordinates using the predictions of player bounding boxes to match the Sideline and Endzone distinctive field plans.</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Packed all the models into an End-to-End pipeline </a:t>
            </a:r>
            <a:endParaRPr sz="1000">
              <a:solidFill>
                <a:schemeClr val="dk1"/>
              </a:solidFill>
            </a:endParaRPr>
          </a:p>
        </p:txBody>
      </p:sp>
      <p:sp>
        <p:nvSpPr>
          <p:cNvPr id="279" name="Google Shape;279;p27"/>
          <p:cNvSpPr txBox="1"/>
          <p:nvPr/>
        </p:nvSpPr>
        <p:spPr>
          <a:xfrm>
            <a:off x="55775" y="2739950"/>
            <a:ext cx="922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Given the nature of our approach, having those specific stacked models wasn`t the correct strategy for the project to take off and work.</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A picture containing logo, symbol, emblem, graphics&#10;&#10;Description automatically generated" id="285" name="Google Shape;285;p28"/>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286" name="Google Shape;286;p28"/>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287" name="Google Shape;287;p28"/>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Approaches &amp; considerations</a:t>
            </a:r>
            <a:endParaRPr b="1" sz="2400">
              <a:solidFill>
                <a:schemeClr val="dk2"/>
              </a:solidFill>
              <a:latin typeface="Arial"/>
              <a:ea typeface="Arial"/>
              <a:cs typeface="Arial"/>
              <a:sym typeface="Arial"/>
            </a:endParaRPr>
          </a:p>
        </p:txBody>
      </p:sp>
      <p:sp>
        <p:nvSpPr>
          <p:cNvPr id="288" name="Google Shape;288;p28"/>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289" name="Google Shape;289;p28"/>
          <p:cNvSpPr txBox="1"/>
          <p:nvPr/>
        </p:nvSpPr>
        <p:spPr>
          <a:xfrm>
            <a:off x="3748975" y="3464875"/>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…..Wait</a:t>
            </a:r>
            <a:endParaRPr sz="1000">
              <a:solidFill>
                <a:schemeClr val="dk1"/>
              </a:solidFill>
            </a:endParaRPr>
          </a:p>
          <a:p>
            <a:pPr indent="0" lvl="0" marL="0" rtl="0" algn="l">
              <a:spcBef>
                <a:spcPts val="0"/>
              </a:spcBef>
              <a:spcAft>
                <a:spcPts val="0"/>
              </a:spcAft>
              <a:buNone/>
            </a:pPr>
            <a:r>
              <a:rPr lang="it" sz="1000">
                <a:solidFill>
                  <a:schemeClr val="dk1"/>
                </a:solidFill>
              </a:rPr>
              <a:t>What does a helmet impact involve?</a:t>
            </a:r>
            <a:endParaRPr sz="1000">
              <a:solidFill>
                <a:schemeClr val="dk1"/>
              </a:solidFill>
            </a:endParaRPr>
          </a:p>
          <a:p>
            <a:pPr indent="0" lvl="0" marL="0" rtl="0" algn="l">
              <a:spcBef>
                <a:spcPts val="0"/>
              </a:spcBef>
              <a:spcAft>
                <a:spcPts val="0"/>
              </a:spcAft>
              <a:buNone/>
            </a:pPr>
            <a:r>
              <a:rPr lang="it" sz="1000">
                <a:solidFill>
                  <a:schemeClr val="dk1"/>
                </a:solidFill>
              </a:rPr>
              <a:t>Can we learn something for the way players move </a:t>
            </a:r>
            <a:r>
              <a:rPr lang="it" sz="1000">
                <a:solidFill>
                  <a:schemeClr val="dk1"/>
                </a:solidFill>
              </a:rPr>
              <a:t>across</a:t>
            </a:r>
            <a:r>
              <a:rPr lang="it" sz="1000">
                <a:solidFill>
                  <a:schemeClr val="dk1"/>
                </a:solidFill>
              </a:rPr>
              <a:t> the field? </a:t>
            </a:r>
            <a:endParaRPr sz="1000">
              <a:solidFill>
                <a:schemeClr val="dk1"/>
              </a:solidFill>
            </a:endParaRPr>
          </a:p>
        </p:txBody>
      </p:sp>
      <p:pic>
        <p:nvPicPr>
          <p:cNvPr descr="Bulb Icon (Fornito da Getty Images)" id="290" name="Google Shape;290;p28"/>
          <p:cNvPicPr preferRelativeResize="0"/>
          <p:nvPr/>
        </p:nvPicPr>
        <p:blipFill>
          <a:blip r:embed="rId4">
            <a:alphaModFix/>
          </a:blip>
          <a:stretch>
            <a:fillRect/>
          </a:stretch>
        </p:blipFill>
        <p:spPr>
          <a:xfrm>
            <a:off x="2062500" y="3095075"/>
            <a:ext cx="1686477" cy="1686477"/>
          </a:xfrm>
          <a:prstGeom prst="rect">
            <a:avLst/>
          </a:prstGeom>
          <a:noFill/>
          <a:ln>
            <a:noFill/>
          </a:ln>
        </p:spPr>
      </p:pic>
      <p:sp>
        <p:nvSpPr>
          <p:cNvPr id="291" name="Google Shape;291;p28"/>
          <p:cNvSpPr txBox="1"/>
          <p:nvPr/>
        </p:nvSpPr>
        <p:spPr>
          <a:xfrm>
            <a:off x="375525" y="1016150"/>
            <a:ext cx="8386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At first we tried different approaches:</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Trained a pre-trained </a:t>
            </a:r>
            <a:r>
              <a:rPr b="1" lang="it" sz="1000">
                <a:solidFill>
                  <a:schemeClr val="accent1"/>
                </a:solidFill>
              </a:rPr>
              <a:t>YOLO</a:t>
            </a:r>
            <a:r>
              <a:rPr lang="it" sz="1000">
                <a:solidFill>
                  <a:schemeClr val="dk1"/>
                </a:solidFill>
              </a:rPr>
              <a:t> model using the players helmet coordinates for detection and tracking</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Built </a:t>
            </a:r>
            <a:r>
              <a:rPr b="1" lang="it" sz="1000">
                <a:solidFill>
                  <a:schemeClr val="accent1"/>
                </a:solidFill>
              </a:rPr>
              <a:t>custom BB player detector</a:t>
            </a:r>
            <a:r>
              <a:rPr lang="it" sz="1000">
                <a:solidFill>
                  <a:schemeClr val="dk1"/>
                </a:solidFill>
              </a:rPr>
              <a:t> by combining </a:t>
            </a:r>
            <a:endParaRPr sz="1000">
              <a:solidFill>
                <a:schemeClr val="dk1"/>
              </a:solidFill>
            </a:endParaRPr>
          </a:p>
          <a:p>
            <a:pPr indent="-292100" lvl="1" marL="914400" rtl="0" algn="l">
              <a:spcBef>
                <a:spcPts val="0"/>
              </a:spcBef>
              <a:spcAft>
                <a:spcPts val="0"/>
              </a:spcAft>
              <a:buClr>
                <a:schemeClr val="dk1"/>
              </a:buClr>
              <a:buSzPts val="1000"/>
              <a:buChar char="○"/>
            </a:pPr>
            <a:r>
              <a:rPr lang="it" sz="1000">
                <a:solidFill>
                  <a:schemeClr val="dk1"/>
                </a:solidFill>
              </a:rPr>
              <a:t> Pose predictions of a </a:t>
            </a:r>
            <a:r>
              <a:rPr b="1" lang="it" sz="1000">
                <a:solidFill>
                  <a:schemeClr val="accent1"/>
                </a:solidFill>
              </a:rPr>
              <a:t>Detectron2 </a:t>
            </a:r>
            <a:r>
              <a:rPr lang="it" sz="1000">
                <a:solidFill>
                  <a:schemeClr val="dk1"/>
                </a:solidFill>
              </a:rPr>
              <a:t>model trained on </a:t>
            </a:r>
            <a:r>
              <a:rPr b="1" lang="it" sz="1000">
                <a:solidFill>
                  <a:schemeClr val="accent1"/>
                </a:solidFill>
              </a:rPr>
              <a:t>COCO</a:t>
            </a:r>
            <a:endParaRPr b="1" sz="1000">
              <a:solidFill>
                <a:schemeClr val="accent1"/>
              </a:solidFill>
            </a:endParaRPr>
          </a:p>
          <a:p>
            <a:pPr indent="-292100" lvl="1" marL="914400" rtl="0" algn="l">
              <a:spcBef>
                <a:spcPts val="0"/>
              </a:spcBef>
              <a:spcAft>
                <a:spcPts val="0"/>
              </a:spcAft>
              <a:buClr>
                <a:schemeClr val="dk1"/>
              </a:buClr>
              <a:buSzPts val="1000"/>
              <a:buChar char="○"/>
            </a:pPr>
            <a:r>
              <a:rPr lang="it" sz="1000">
                <a:solidFill>
                  <a:schemeClr val="dk1"/>
                </a:solidFill>
              </a:rPr>
              <a:t> Players helmets bounding boxes from the csv</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Used the predictions of player bounding boxes as input to a </a:t>
            </a:r>
            <a:r>
              <a:rPr b="1" lang="it" sz="1000">
                <a:solidFill>
                  <a:schemeClr val="accent1"/>
                </a:solidFill>
              </a:rPr>
              <a:t>CNN</a:t>
            </a:r>
            <a:r>
              <a:rPr lang="it" sz="1000">
                <a:solidFill>
                  <a:schemeClr val="dk1"/>
                </a:solidFill>
              </a:rPr>
              <a:t> for </a:t>
            </a:r>
            <a:r>
              <a:rPr b="1" lang="it" sz="1000">
                <a:solidFill>
                  <a:schemeClr val="accent1"/>
                </a:solidFill>
              </a:rPr>
              <a:t>jersey number detection</a:t>
            </a:r>
            <a:r>
              <a:rPr lang="it" sz="1000">
                <a:solidFill>
                  <a:schemeClr val="dk1"/>
                </a:solidFill>
              </a:rPr>
              <a:t> </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Applied </a:t>
            </a:r>
            <a:r>
              <a:rPr b="1" lang="it" sz="1000">
                <a:solidFill>
                  <a:schemeClr val="accent1"/>
                </a:solidFill>
              </a:rPr>
              <a:t>Canny filters</a:t>
            </a:r>
            <a:r>
              <a:rPr lang="it" sz="1000">
                <a:solidFill>
                  <a:schemeClr val="dk1"/>
                </a:solidFill>
              </a:rPr>
              <a:t>  and </a:t>
            </a:r>
            <a:r>
              <a:rPr b="1" lang="it" sz="1000">
                <a:solidFill>
                  <a:schemeClr val="accent1"/>
                </a:solidFill>
              </a:rPr>
              <a:t>Cross-View</a:t>
            </a:r>
            <a:r>
              <a:rPr lang="it" sz="1000">
                <a:solidFill>
                  <a:schemeClr val="dk1"/>
                </a:solidFill>
              </a:rPr>
              <a:t> to and field lines and match the 2 different camera views/angles </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Estimated players feet field coordinates using the predictions of player bounding boxes to match the Sideline and Endzone distinctive field plans.</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Packed all the models into an End-to-End pipeline </a:t>
            </a:r>
            <a:endParaRPr sz="1000">
              <a:solidFill>
                <a:schemeClr val="dk1"/>
              </a:solidFill>
            </a:endParaRPr>
          </a:p>
        </p:txBody>
      </p:sp>
      <p:sp>
        <p:nvSpPr>
          <p:cNvPr id="292" name="Google Shape;292;p28"/>
          <p:cNvSpPr txBox="1"/>
          <p:nvPr/>
        </p:nvSpPr>
        <p:spPr>
          <a:xfrm>
            <a:off x="55775" y="2739950"/>
            <a:ext cx="922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Given the nature of our approach, having those specific stacked models wasn`t the correct strategy for the project to take off and work.</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pic>
        <p:nvPicPr>
          <p:cNvPr descr="A picture containing logo, symbol, emblem, graphics&#10;&#10;Description automatically generated" id="298" name="Google Shape;298;p29"/>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299" name="Google Shape;299;p29"/>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a:t>
            </a:r>
            <a:endParaRPr/>
          </a:p>
          <a:p>
            <a:pPr indent="0" lvl="0" marL="342900" rtl="0" algn="r">
              <a:spcBef>
                <a:spcPts val="0"/>
              </a:spcBef>
              <a:spcAft>
                <a:spcPts val="0"/>
              </a:spcAft>
              <a:buNone/>
            </a:pPr>
            <a:r>
              <a:t/>
            </a:r>
            <a:endParaRPr/>
          </a:p>
        </p:txBody>
      </p:sp>
      <p:sp>
        <p:nvSpPr>
          <p:cNvPr id="300" name="Google Shape;300;p29"/>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Data analysis </a:t>
            </a:r>
            <a:endParaRPr b="1" sz="2400">
              <a:solidFill>
                <a:schemeClr val="dk2"/>
              </a:solidFill>
              <a:latin typeface="Arial"/>
              <a:ea typeface="Arial"/>
              <a:cs typeface="Arial"/>
              <a:sym typeface="Arial"/>
            </a:endParaRPr>
          </a:p>
        </p:txBody>
      </p:sp>
      <p:sp>
        <p:nvSpPr>
          <p:cNvPr id="301" name="Google Shape;301;p29"/>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302" name="Google Shape;302;p29"/>
          <p:cNvSpPr txBox="1"/>
          <p:nvPr/>
        </p:nvSpPr>
        <p:spPr>
          <a:xfrm>
            <a:off x="408000" y="1106550"/>
            <a:ext cx="373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sp>
        <p:nvSpPr>
          <p:cNvPr id="303" name="Google Shape;303;p29"/>
          <p:cNvSpPr txBox="1"/>
          <p:nvPr/>
        </p:nvSpPr>
        <p:spPr>
          <a:xfrm>
            <a:off x="168000" y="2533875"/>
            <a:ext cx="37359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To maximize our chances of success we applied some very needed preprocessing on </a:t>
            </a:r>
            <a:r>
              <a:rPr lang="it" sz="1000">
                <a:solidFill>
                  <a:schemeClr val="dk1"/>
                </a:solidFill>
              </a:rPr>
              <a:t>the data</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it" sz="1000">
                <a:solidFill>
                  <a:schemeClr val="dk1"/>
                </a:solidFill>
              </a:rPr>
              <a:t>Clean, visualized and polished the provided dataset</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it" sz="1000">
                <a:solidFill>
                  <a:schemeClr val="dk1"/>
                </a:solidFill>
              </a:rPr>
              <a:t>Applied temporal stretching in order to capture the tracklets of helmets</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it" sz="1000">
                <a:solidFill>
                  <a:schemeClr val="dk1"/>
                </a:solidFill>
              </a:rPr>
              <a:t>Sorted out helmet impact rows and analyzed their tendencies in space</a:t>
            </a:r>
            <a:endParaRPr sz="1000">
              <a:solidFill>
                <a:schemeClr val="dk1"/>
              </a:solidFill>
            </a:endParaRPr>
          </a:p>
          <a:p>
            <a:pPr indent="-292100" lvl="1" marL="914400" rtl="0" algn="l">
              <a:spcBef>
                <a:spcPts val="0"/>
              </a:spcBef>
              <a:spcAft>
                <a:spcPts val="0"/>
              </a:spcAft>
              <a:buClr>
                <a:schemeClr val="dk1"/>
              </a:buClr>
              <a:buSzPts val="1000"/>
              <a:buAutoNum type="alphaLcPeriod"/>
            </a:pPr>
            <a:r>
              <a:rPr lang="it" sz="1000">
                <a:solidFill>
                  <a:schemeClr val="dk1"/>
                </a:solidFill>
              </a:rPr>
              <a:t>Elbow Method for clustering purposes</a:t>
            </a:r>
            <a:endParaRPr sz="1000">
              <a:solidFill>
                <a:schemeClr val="dk1"/>
              </a:solidFill>
            </a:endParaRPr>
          </a:p>
          <a:p>
            <a:pPr indent="-292100" lvl="1" marL="914400" rtl="0" algn="l">
              <a:spcBef>
                <a:spcPts val="0"/>
              </a:spcBef>
              <a:spcAft>
                <a:spcPts val="0"/>
              </a:spcAft>
              <a:buClr>
                <a:schemeClr val="dk1"/>
              </a:buClr>
              <a:buSzPts val="1000"/>
              <a:buAutoNum type="alphaLcPeriod"/>
            </a:pPr>
            <a:r>
              <a:rPr lang="it" sz="1000">
                <a:solidFill>
                  <a:schemeClr val="dk1"/>
                </a:solidFill>
              </a:rPr>
              <a:t>Temporal analysis with </a:t>
            </a:r>
            <a:r>
              <a:rPr b="1" lang="it" sz="1000">
                <a:solidFill>
                  <a:schemeClr val="accent1"/>
                </a:solidFill>
              </a:rPr>
              <a:t>dilated</a:t>
            </a:r>
            <a:r>
              <a:rPr lang="it" sz="1000">
                <a:solidFill>
                  <a:schemeClr val="dk1"/>
                </a:solidFill>
              </a:rPr>
              <a:t> bounding boxes using different dilation factor values, </a:t>
            </a:r>
            <a:r>
              <a:rPr lang="it" sz="1000">
                <a:solidFill>
                  <a:schemeClr val="dk1"/>
                </a:solidFill>
              </a:rPr>
              <a:t>ranging</a:t>
            </a:r>
            <a:r>
              <a:rPr lang="it" sz="1000">
                <a:solidFill>
                  <a:schemeClr val="dk1"/>
                </a:solidFill>
              </a:rPr>
              <a:t> from </a:t>
            </a:r>
            <a:r>
              <a:rPr b="1" lang="it" sz="1000">
                <a:solidFill>
                  <a:schemeClr val="accent1"/>
                </a:solidFill>
              </a:rPr>
              <a:t>1.0(A)-1.5(B)-2.0(C)-3.0(D)</a:t>
            </a:r>
            <a:endParaRPr b="1" sz="1000">
              <a:solidFill>
                <a:schemeClr val="accent1"/>
              </a:solidFill>
            </a:endParaRPr>
          </a:p>
        </p:txBody>
      </p:sp>
      <p:sp>
        <p:nvSpPr>
          <p:cNvPr id="304" name="Google Shape;304;p29"/>
          <p:cNvSpPr txBox="1"/>
          <p:nvPr/>
        </p:nvSpPr>
        <p:spPr>
          <a:xfrm>
            <a:off x="0" y="847050"/>
            <a:ext cx="891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The dataset had lots of imbalanced data and was heavily confusionary, here are some of the relevant detriments found from our study:</a:t>
            </a:r>
            <a:endParaRPr sz="1000">
              <a:solidFill>
                <a:schemeClr val="dk1"/>
              </a:solidFill>
            </a:endParaRPr>
          </a:p>
          <a:p>
            <a:pPr indent="-292100" lvl="0" marL="457200" rtl="0" algn="l">
              <a:spcBef>
                <a:spcPts val="0"/>
              </a:spcBef>
              <a:spcAft>
                <a:spcPts val="0"/>
              </a:spcAft>
              <a:buSzPts val="1000"/>
              <a:buAutoNum type="arabicPeriod"/>
            </a:pPr>
            <a:r>
              <a:rPr lang="it" sz="1000">
                <a:solidFill>
                  <a:schemeClr val="dk1"/>
                </a:solidFill>
              </a:rPr>
              <a:t>the number of </a:t>
            </a:r>
            <a:r>
              <a:rPr lang="it" sz="1000">
                <a:solidFill>
                  <a:schemeClr val="dk1"/>
                </a:solidFill>
              </a:rPr>
              <a:t>helmet impacts covered about</a:t>
            </a:r>
            <a:r>
              <a:rPr lang="it" sz="1000">
                <a:solidFill>
                  <a:schemeClr val="dk1"/>
                </a:solidFill>
              </a:rPr>
              <a:t> </a:t>
            </a:r>
            <a:r>
              <a:rPr b="1" lang="it" sz="1000">
                <a:solidFill>
                  <a:schemeClr val="accent1"/>
                </a:solidFill>
              </a:rPr>
              <a:t>%0.1579 </a:t>
            </a:r>
            <a:r>
              <a:rPr lang="it" sz="1000">
                <a:solidFill>
                  <a:schemeClr val="dk1"/>
                </a:solidFill>
              </a:rPr>
              <a:t>of the total number of rows, being </a:t>
            </a:r>
            <a:r>
              <a:rPr b="1" lang="it" sz="1000">
                <a:solidFill>
                  <a:schemeClr val="accent1"/>
                </a:solidFill>
              </a:rPr>
              <a:t>1554 to 491942</a:t>
            </a:r>
            <a:endParaRPr b="1" sz="1000">
              <a:solidFill>
                <a:schemeClr val="accent1"/>
              </a:solidFill>
            </a:endParaRPr>
          </a:p>
          <a:p>
            <a:pPr indent="-292100" lvl="0" marL="457200" rtl="0" algn="l">
              <a:spcBef>
                <a:spcPts val="0"/>
              </a:spcBef>
              <a:spcAft>
                <a:spcPts val="0"/>
              </a:spcAft>
              <a:buSzPts val="1000"/>
              <a:buAutoNum type="arabicPeriod"/>
            </a:pPr>
            <a:r>
              <a:rPr lang="it" sz="1000">
                <a:solidFill>
                  <a:schemeClr val="dk1"/>
                </a:solidFill>
              </a:rPr>
              <a:t>the rows were not sorted out with respect to any criteria other than the game it was registered from</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it" sz="1000">
                <a:solidFill>
                  <a:schemeClr val="dk1"/>
                </a:solidFill>
              </a:rPr>
              <a:t>The detected helmet impact rows had a corresponding 1 frame duration against </a:t>
            </a:r>
            <a:r>
              <a:rPr lang="it" sz="1000">
                <a:solidFill>
                  <a:schemeClr val="dk1"/>
                </a:solidFill>
              </a:rPr>
              <a:t>the</a:t>
            </a:r>
            <a:r>
              <a:rPr lang="it" sz="1000">
                <a:solidFill>
                  <a:schemeClr val="dk1"/>
                </a:solidFill>
              </a:rPr>
              <a:t> high rate of fps</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it" sz="1000">
                <a:solidFill>
                  <a:schemeClr val="dk1"/>
                </a:solidFill>
              </a:rPr>
              <a:t>The players`s bounding boxes had an </a:t>
            </a:r>
            <a:r>
              <a:rPr lang="it" sz="1000">
                <a:solidFill>
                  <a:schemeClr val="dk1"/>
                </a:solidFill>
              </a:rPr>
              <a:t>imbalanced</a:t>
            </a:r>
            <a:r>
              <a:rPr lang="it" sz="1000">
                <a:solidFill>
                  <a:schemeClr val="dk1"/>
                </a:solidFill>
              </a:rPr>
              <a:t> resolution ratio with respect to the videos</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it" sz="1000">
                <a:solidFill>
                  <a:schemeClr val="dk1"/>
                </a:solidFill>
              </a:rPr>
              <a:t>Sideline and Endzone videos had different grade of </a:t>
            </a:r>
            <a:r>
              <a:rPr lang="it" sz="1000">
                <a:solidFill>
                  <a:schemeClr val="dk1"/>
                </a:solidFill>
              </a:rPr>
              <a:t>usefulness</a:t>
            </a:r>
            <a:r>
              <a:rPr lang="it" sz="1000">
                <a:solidFill>
                  <a:schemeClr val="dk1"/>
                </a:solidFill>
              </a:rPr>
              <a:t> and applicability in spatial/temporal matching</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it" sz="1000">
                <a:solidFill>
                  <a:schemeClr val="dk1"/>
                </a:solidFill>
              </a:rPr>
              <a:t>Some detected impacts had a 0 valued IoU, indicating absence of calculated overlap</a:t>
            </a:r>
            <a:endParaRPr sz="1000">
              <a:solidFill>
                <a:schemeClr val="dk1"/>
              </a:solidFill>
            </a:endParaRPr>
          </a:p>
        </p:txBody>
      </p:sp>
      <p:sp>
        <p:nvSpPr>
          <p:cNvPr id="305" name="Google Shape;305;p29"/>
          <p:cNvSpPr txBox="1"/>
          <p:nvPr/>
        </p:nvSpPr>
        <p:spPr>
          <a:xfrm>
            <a:off x="6048047" y="4284750"/>
            <a:ext cx="1734600" cy="281100"/>
          </a:xfrm>
          <a:prstGeom prst="rect">
            <a:avLst/>
          </a:prstGeom>
          <a:noFill/>
          <a:ln>
            <a:noFill/>
          </a:ln>
        </p:spPr>
        <p:txBody>
          <a:bodyPr anchorCtr="0" anchor="t" bIns="78175" lIns="78175" spcFirstLastPara="1" rIns="78175" wrap="square" tIns="78175">
            <a:spAutoFit/>
          </a:bodyPr>
          <a:lstStyle/>
          <a:p>
            <a:pPr indent="0" lvl="0" marL="0" rtl="0" algn="l">
              <a:spcBef>
                <a:spcPts val="0"/>
              </a:spcBef>
              <a:spcAft>
                <a:spcPts val="0"/>
              </a:spcAft>
              <a:buNone/>
            </a:pPr>
            <a:r>
              <a:rPr b="1" lang="it" sz="800">
                <a:solidFill>
                  <a:schemeClr val="accent1"/>
                </a:solidFill>
              </a:rPr>
              <a:t>Number of clusters K</a:t>
            </a:r>
            <a:endParaRPr b="1" sz="800">
              <a:solidFill>
                <a:schemeClr val="accent1"/>
              </a:solidFill>
            </a:endParaRPr>
          </a:p>
        </p:txBody>
      </p:sp>
      <p:pic>
        <p:nvPicPr>
          <p:cNvPr id="306" name="Google Shape;306;p29"/>
          <p:cNvPicPr preferRelativeResize="0"/>
          <p:nvPr/>
        </p:nvPicPr>
        <p:blipFill rotWithShape="1">
          <a:blip r:embed="rId4">
            <a:alphaModFix/>
          </a:blip>
          <a:srcRect b="0" l="5303" r="0" t="0"/>
          <a:stretch/>
        </p:blipFill>
        <p:spPr>
          <a:xfrm>
            <a:off x="4896800" y="2487825"/>
            <a:ext cx="3537750" cy="1796925"/>
          </a:xfrm>
          <a:prstGeom prst="rect">
            <a:avLst/>
          </a:prstGeom>
          <a:noFill/>
          <a:ln>
            <a:noFill/>
          </a:ln>
        </p:spPr>
      </p:pic>
      <p:sp>
        <p:nvSpPr>
          <p:cNvPr id="307" name="Google Shape;307;p29"/>
          <p:cNvSpPr txBox="1"/>
          <p:nvPr/>
        </p:nvSpPr>
        <p:spPr>
          <a:xfrm rot="-5400000">
            <a:off x="4403700" y="3152750"/>
            <a:ext cx="617700" cy="281100"/>
          </a:xfrm>
          <a:prstGeom prst="rect">
            <a:avLst/>
          </a:prstGeom>
          <a:noFill/>
          <a:ln>
            <a:noFill/>
          </a:ln>
        </p:spPr>
        <p:txBody>
          <a:bodyPr anchorCtr="0" anchor="t" bIns="78175" lIns="78175" spcFirstLastPara="1" rIns="78175" wrap="square" tIns="78175">
            <a:spAutoFit/>
          </a:bodyPr>
          <a:lstStyle/>
          <a:p>
            <a:pPr indent="0" lvl="0" marL="0" rtl="0" algn="l">
              <a:spcBef>
                <a:spcPts val="0"/>
              </a:spcBef>
              <a:spcAft>
                <a:spcPts val="0"/>
              </a:spcAft>
              <a:buNone/>
            </a:pPr>
            <a:r>
              <a:rPr b="1" lang="it" sz="800">
                <a:solidFill>
                  <a:schemeClr val="accent1"/>
                </a:solidFill>
              </a:rPr>
              <a:t>WCSS</a:t>
            </a:r>
            <a:endParaRPr b="1" sz="8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a:t>
            </a:r>
            <a:endParaRPr/>
          </a:p>
          <a:p>
            <a:pPr indent="0" lvl="0" marL="342900" rtl="0" algn="r">
              <a:spcBef>
                <a:spcPts val="0"/>
              </a:spcBef>
              <a:spcAft>
                <a:spcPts val="0"/>
              </a:spcAft>
              <a:buNone/>
            </a:pPr>
            <a:r>
              <a:t/>
            </a:r>
            <a:endParaRPr/>
          </a:p>
        </p:txBody>
      </p:sp>
      <p:sp>
        <p:nvSpPr>
          <p:cNvPr id="314" name="Google Shape;314;p30"/>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pic>
        <p:nvPicPr>
          <p:cNvPr descr="A picture containing logo, symbol, emblem, graphics&#10;&#10;Description automatically generated" id="315" name="Google Shape;315;p30"/>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316" name="Google Shape;316;p30"/>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Data analysis </a:t>
            </a:r>
            <a:endParaRPr b="1" sz="2400">
              <a:solidFill>
                <a:schemeClr val="dk2"/>
              </a:solidFill>
              <a:latin typeface="Arial"/>
              <a:ea typeface="Arial"/>
              <a:cs typeface="Arial"/>
              <a:sym typeface="Arial"/>
            </a:endParaRPr>
          </a:p>
        </p:txBody>
      </p:sp>
      <p:sp>
        <p:nvSpPr>
          <p:cNvPr id="317" name="Google Shape;317;p30"/>
          <p:cNvSpPr txBox="1"/>
          <p:nvPr/>
        </p:nvSpPr>
        <p:spPr>
          <a:xfrm>
            <a:off x="408000" y="1106550"/>
            <a:ext cx="373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sp>
        <p:nvSpPr>
          <p:cNvPr id="318" name="Google Shape;318;p30"/>
          <p:cNvSpPr txBox="1"/>
          <p:nvPr/>
        </p:nvSpPr>
        <p:spPr>
          <a:xfrm>
            <a:off x="408000" y="1106550"/>
            <a:ext cx="373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sp>
        <p:nvSpPr>
          <p:cNvPr id="319" name="Google Shape;319;p30"/>
          <p:cNvSpPr txBox="1"/>
          <p:nvPr/>
        </p:nvSpPr>
        <p:spPr>
          <a:xfrm>
            <a:off x="0" y="875700"/>
            <a:ext cx="891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The dataset was heavily imbalanced and confusionary, here are some of the relevant detriments found from our study:</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The number of registered helmet impacts covered about </a:t>
            </a:r>
            <a:r>
              <a:rPr b="1" lang="it" sz="1000">
                <a:solidFill>
                  <a:schemeClr val="accent1"/>
                </a:solidFill>
              </a:rPr>
              <a:t>%0.1579 </a:t>
            </a:r>
            <a:r>
              <a:rPr lang="it" sz="1000">
                <a:solidFill>
                  <a:schemeClr val="dk1"/>
                </a:solidFill>
              </a:rPr>
              <a:t>of the total number of rows, being </a:t>
            </a:r>
            <a:r>
              <a:rPr b="1" lang="it" sz="1000">
                <a:solidFill>
                  <a:schemeClr val="accent1"/>
                </a:solidFill>
              </a:rPr>
              <a:t>1554 to 491942</a:t>
            </a:r>
            <a:endParaRPr b="1" sz="1000">
              <a:solidFill>
                <a:schemeClr val="accent1"/>
              </a:solidFill>
            </a:endParaRPr>
          </a:p>
          <a:p>
            <a:pPr indent="-292100" lvl="0" marL="457200" rtl="0" algn="l">
              <a:spcBef>
                <a:spcPts val="0"/>
              </a:spcBef>
              <a:spcAft>
                <a:spcPts val="0"/>
              </a:spcAft>
              <a:buClr>
                <a:schemeClr val="dk1"/>
              </a:buClr>
              <a:buSzPts val="1000"/>
              <a:buChar char="●"/>
            </a:pPr>
            <a:r>
              <a:rPr lang="it" sz="1000">
                <a:solidFill>
                  <a:schemeClr val="dk1"/>
                </a:solidFill>
              </a:rPr>
              <a:t>The dataset was missing out on the premise of having an assured partner to partner match</a:t>
            </a:r>
            <a:endParaRPr b="1" sz="1000">
              <a:solidFill>
                <a:schemeClr val="accent1"/>
              </a:solidFill>
            </a:endParaRPr>
          </a:p>
        </p:txBody>
      </p:sp>
      <p:pic>
        <p:nvPicPr>
          <p:cNvPr id="320" name="Google Shape;320;p30"/>
          <p:cNvPicPr preferRelativeResize="0"/>
          <p:nvPr/>
        </p:nvPicPr>
        <p:blipFill>
          <a:blip r:embed="rId4">
            <a:alphaModFix/>
          </a:blip>
          <a:stretch>
            <a:fillRect/>
          </a:stretch>
        </p:blipFill>
        <p:spPr>
          <a:xfrm>
            <a:off x="287600" y="1468541"/>
            <a:ext cx="7578626" cy="9635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descr="A picture containing logo, symbol, emblem, graphics&#10;&#10;Description automatically generated" id="326" name="Google Shape;326;p31"/>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327" name="Google Shape;327;p31"/>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a:t>
            </a:r>
            <a:endParaRPr/>
          </a:p>
          <a:p>
            <a:pPr indent="0" lvl="0" marL="342900" rtl="0" algn="r">
              <a:spcBef>
                <a:spcPts val="0"/>
              </a:spcBef>
              <a:spcAft>
                <a:spcPts val="0"/>
              </a:spcAft>
              <a:buNone/>
            </a:pPr>
            <a:r>
              <a:t/>
            </a:r>
            <a:endParaRPr/>
          </a:p>
        </p:txBody>
      </p:sp>
      <p:sp>
        <p:nvSpPr>
          <p:cNvPr id="328" name="Google Shape;328;p31"/>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Data analysis </a:t>
            </a:r>
            <a:endParaRPr b="1" sz="2400">
              <a:solidFill>
                <a:schemeClr val="dk2"/>
              </a:solidFill>
              <a:latin typeface="Arial"/>
              <a:ea typeface="Arial"/>
              <a:cs typeface="Arial"/>
              <a:sym typeface="Arial"/>
            </a:endParaRPr>
          </a:p>
        </p:txBody>
      </p:sp>
      <p:sp>
        <p:nvSpPr>
          <p:cNvPr id="329" name="Google Shape;329;p31"/>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330" name="Google Shape;330;p31"/>
          <p:cNvSpPr txBox="1"/>
          <p:nvPr/>
        </p:nvSpPr>
        <p:spPr>
          <a:xfrm>
            <a:off x="408000" y="1106550"/>
            <a:ext cx="373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sp>
        <p:nvSpPr>
          <p:cNvPr id="331" name="Google Shape;331;p31"/>
          <p:cNvSpPr txBox="1"/>
          <p:nvPr/>
        </p:nvSpPr>
        <p:spPr>
          <a:xfrm>
            <a:off x="138100" y="2924675"/>
            <a:ext cx="37359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To </a:t>
            </a:r>
            <a:r>
              <a:rPr b="1" lang="it" sz="1000">
                <a:solidFill>
                  <a:schemeClr val="accent1"/>
                </a:solidFill>
              </a:rPr>
              <a:t>increase</a:t>
            </a:r>
            <a:r>
              <a:rPr lang="it" sz="1000">
                <a:solidFill>
                  <a:schemeClr val="dk1"/>
                </a:solidFill>
              </a:rPr>
              <a:t> our chances of success we applied some very needed preprocessing on the data</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it" sz="1000">
                <a:solidFill>
                  <a:schemeClr val="dk1"/>
                </a:solidFill>
              </a:rPr>
              <a:t>Cleaned and polished the provided dataset</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it" sz="1000">
                <a:solidFill>
                  <a:schemeClr val="dk1"/>
                </a:solidFill>
              </a:rPr>
              <a:t>Applied temporal stretching in order to capture the tracklets of helmets</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it" sz="1000">
                <a:solidFill>
                  <a:schemeClr val="dk1"/>
                </a:solidFill>
              </a:rPr>
              <a:t>Sorted out helmet impact rows and analyzed their tendencies in space and frame-time</a:t>
            </a:r>
            <a:endParaRPr sz="1000">
              <a:solidFill>
                <a:schemeClr val="dk1"/>
              </a:solidFill>
            </a:endParaRPr>
          </a:p>
          <a:p>
            <a:pPr indent="-292100" lvl="1" marL="914400" rtl="0" algn="l">
              <a:spcBef>
                <a:spcPts val="0"/>
              </a:spcBef>
              <a:spcAft>
                <a:spcPts val="0"/>
              </a:spcAft>
              <a:buClr>
                <a:schemeClr val="dk1"/>
              </a:buClr>
              <a:buSzPts val="1000"/>
              <a:buAutoNum type="alphaLcPeriod"/>
            </a:pPr>
            <a:r>
              <a:rPr lang="it" sz="1000">
                <a:solidFill>
                  <a:schemeClr val="dk1"/>
                </a:solidFill>
              </a:rPr>
              <a:t>Elbow Method for clustering purposes</a:t>
            </a:r>
            <a:endParaRPr sz="1000">
              <a:solidFill>
                <a:schemeClr val="dk1"/>
              </a:solidFill>
            </a:endParaRPr>
          </a:p>
          <a:p>
            <a:pPr indent="-292100" lvl="1" marL="914400" rtl="0" algn="l">
              <a:spcBef>
                <a:spcPts val="0"/>
              </a:spcBef>
              <a:spcAft>
                <a:spcPts val="0"/>
              </a:spcAft>
              <a:buClr>
                <a:schemeClr val="dk1"/>
              </a:buClr>
              <a:buSzPts val="1000"/>
              <a:buAutoNum type="alphaLcPeriod"/>
            </a:pPr>
            <a:r>
              <a:rPr lang="it" sz="1000">
                <a:solidFill>
                  <a:schemeClr val="dk1"/>
                </a:solidFill>
              </a:rPr>
              <a:t>Temporal analysis with </a:t>
            </a:r>
            <a:r>
              <a:rPr b="1" lang="it" sz="1000">
                <a:solidFill>
                  <a:schemeClr val="accent1"/>
                </a:solidFill>
              </a:rPr>
              <a:t>dilated</a:t>
            </a:r>
            <a:r>
              <a:rPr lang="it" sz="1000">
                <a:solidFill>
                  <a:schemeClr val="dk1"/>
                </a:solidFill>
              </a:rPr>
              <a:t> bounding boxes using different dilation factor values, ranging from </a:t>
            </a:r>
            <a:r>
              <a:rPr b="1" lang="it" sz="1000">
                <a:solidFill>
                  <a:schemeClr val="accent1"/>
                </a:solidFill>
              </a:rPr>
              <a:t>1.0(A)-1.5(B)-2.0(C)-3.0(D)</a:t>
            </a:r>
            <a:endParaRPr b="1" sz="1000">
              <a:solidFill>
                <a:schemeClr val="accent1"/>
              </a:solidFill>
            </a:endParaRPr>
          </a:p>
        </p:txBody>
      </p:sp>
      <p:sp>
        <p:nvSpPr>
          <p:cNvPr id="332" name="Google Shape;332;p31"/>
          <p:cNvSpPr txBox="1"/>
          <p:nvPr/>
        </p:nvSpPr>
        <p:spPr>
          <a:xfrm>
            <a:off x="408000" y="1106550"/>
            <a:ext cx="373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sp>
        <p:nvSpPr>
          <p:cNvPr id="333" name="Google Shape;333;p31"/>
          <p:cNvSpPr txBox="1"/>
          <p:nvPr/>
        </p:nvSpPr>
        <p:spPr>
          <a:xfrm>
            <a:off x="0" y="875700"/>
            <a:ext cx="891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The dataset was heavily imbalanced and confusionary, here are some of the relevant detriments found from our study:</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The number of registered helmet impacts covered about </a:t>
            </a:r>
            <a:r>
              <a:rPr b="1" lang="it" sz="1000">
                <a:solidFill>
                  <a:schemeClr val="accent1"/>
                </a:solidFill>
              </a:rPr>
              <a:t>%0.1579 </a:t>
            </a:r>
            <a:r>
              <a:rPr lang="it" sz="1000">
                <a:solidFill>
                  <a:schemeClr val="dk1"/>
                </a:solidFill>
              </a:rPr>
              <a:t>of the total number of rows, being </a:t>
            </a:r>
            <a:r>
              <a:rPr b="1" lang="it" sz="1000">
                <a:solidFill>
                  <a:schemeClr val="accent1"/>
                </a:solidFill>
              </a:rPr>
              <a:t>1554 to 491942</a:t>
            </a:r>
            <a:endParaRPr b="1" sz="1000">
              <a:solidFill>
                <a:schemeClr val="accent1"/>
              </a:solidFill>
            </a:endParaRPr>
          </a:p>
          <a:p>
            <a:pPr indent="-292100" lvl="0" marL="457200" rtl="0" algn="l">
              <a:spcBef>
                <a:spcPts val="0"/>
              </a:spcBef>
              <a:spcAft>
                <a:spcPts val="0"/>
              </a:spcAft>
              <a:buClr>
                <a:schemeClr val="dk1"/>
              </a:buClr>
              <a:buSzPts val="1000"/>
              <a:buChar char="●"/>
            </a:pPr>
            <a:r>
              <a:rPr lang="it" sz="1000">
                <a:solidFill>
                  <a:schemeClr val="dk1"/>
                </a:solidFill>
              </a:rPr>
              <a:t>The dataset was missing out on the premise of having an assured partner to partner match</a:t>
            </a:r>
            <a:endParaRPr b="1" sz="1000">
              <a:solidFill>
                <a:schemeClr val="accent1"/>
              </a:solidFill>
            </a:endParaRPr>
          </a:p>
        </p:txBody>
      </p:sp>
      <p:pic>
        <p:nvPicPr>
          <p:cNvPr id="334" name="Google Shape;334;p31"/>
          <p:cNvPicPr preferRelativeResize="0"/>
          <p:nvPr/>
        </p:nvPicPr>
        <p:blipFill>
          <a:blip r:embed="rId4">
            <a:alphaModFix/>
          </a:blip>
          <a:stretch>
            <a:fillRect/>
          </a:stretch>
        </p:blipFill>
        <p:spPr>
          <a:xfrm>
            <a:off x="287600" y="1468541"/>
            <a:ext cx="7578626" cy="963534"/>
          </a:xfrm>
          <a:prstGeom prst="rect">
            <a:avLst/>
          </a:prstGeom>
          <a:noFill/>
          <a:ln>
            <a:noFill/>
          </a:ln>
        </p:spPr>
      </p:pic>
      <p:pic>
        <p:nvPicPr>
          <p:cNvPr id="335" name="Google Shape;335;p31"/>
          <p:cNvPicPr preferRelativeResize="0"/>
          <p:nvPr/>
        </p:nvPicPr>
        <p:blipFill>
          <a:blip r:embed="rId5">
            <a:alphaModFix/>
          </a:blip>
          <a:stretch>
            <a:fillRect/>
          </a:stretch>
        </p:blipFill>
        <p:spPr>
          <a:xfrm>
            <a:off x="5861150" y="2686975"/>
            <a:ext cx="3194350" cy="2115390"/>
          </a:xfrm>
          <a:prstGeom prst="rect">
            <a:avLst/>
          </a:prstGeom>
          <a:noFill/>
          <a:ln>
            <a:noFill/>
          </a:ln>
        </p:spPr>
      </p:pic>
      <p:sp>
        <p:nvSpPr>
          <p:cNvPr id="336" name="Google Shape;336;p31"/>
          <p:cNvSpPr txBox="1"/>
          <p:nvPr/>
        </p:nvSpPr>
        <p:spPr>
          <a:xfrm>
            <a:off x="37375" y="2432075"/>
            <a:ext cx="65565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Char char="●"/>
            </a:pPr>
            <a:r>
              <a:rPr lang="it" sz="1000">
                <a:solidFill>
                  <a:schemeClr val="dk1"/>
                </a:solidFill>
              </a:rPr>
              <a:t>Some </a:t>
            </a:r>
            <a:r>
              <a:rPr lang="it" sz="1000">
                <a:solidFill>
                  <a:schemeClr val="dk1"/>
                </a:solidFill>
              </a:rPr>
              <a:t>registered</a:t>
            </a:r>
            <a:r>
              <a:rPr lang="it" sz="1000">
                <a:solidFill>
                  <a:schemeClr val="dk1"/>
                </a:solidFill>
              </a:rPr>
              <a:t> impacts had a 0 valued IoU, indicating absence of calculated overlap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A picture containing logo, symbol, emblem, graphics&#10;&#10;Description automatically generated" id="95" name="Google Shape;95;p14"/>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96" name="Google Shape;96;p14"/>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Clr>
                <a:schemeClr val="dk1"/>
              </a:buClr>
              <a:buFont typeface="Arial"/>
              <a:buNone/>
            </a:pPr>
            <a:r>
              <a:rPr lang="it"/>
              <a:t>Helmet Impact Detection</a:t>
            </a:r>
            <a:r>
              <a:rPr lang="it"/>
              <a:t> </a:t>
            </a:r>
            <a:endParaRPr/>
          </a:p>
          <a:p>
            <a:pPr indent="0" lvl="0" marL="342900" rtl="0" algn="r">
              <a:spcBef>
                <a:spcPts val="0"/>
              </a:spcBef>
              <a:spcAft>
                <a:spcPts val="0"/>
              </a:spcAft>
              <a:buNone/>
            </a:pPr>
            <a:r>
              <a:t/>
            </a:r>
            <a:endParaRPr/>
          </a:p>
        </p:txBody>
      </p:sp>
      <p:sp>
        <p:nvSpPr>
          <p:cNvPr id="97" name="Google Shape;97;p14"/>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Introduction</a:t>
            </a:r>
            <a:endParaRPr b="1" sz="2400">
              <a:solidFill>
                <a:schemeClr val="dk2"/>
              </a:solidFill>
              <a:latin typeface="Arial"/>
              <a:ea typeface="Arial"/>
              <a:cs typeface="Arial"/>
              <a:sym typeface="Arial"/>
            </a:endParaRPr>
          </a:p>
        </p:txBody>
      </p:sp>
      <p:sp>
        <p:nvSpPr>
          <p:cNvPr id="98" name="Google Shape;98;p14"/>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pic>
        <p:nvPicPr>
          <p:cNvPr id="99" name="Google Shape;99;p14"/>
          <p:cNvPicPr preferRelativeResize="0"/>
          <p:nvPr/>
        </p:nvPicPr>
        <p:blipFill>
          <a:blip r:embed="rId4">
            <a:alphaModFix/>
          </a:blip>
          <a:stretch>
            <a:fillRect/>
          </a:stretch>
        </p:blipFill>
        <p:spPr>
          <a:xfrm>
            <a:off x="1644425" y="2636875"/>
            <a:ext cx="5723374" cy="533700"/>
          </a:xfrm>
          <a:prstGeom prst="rect">
            <a:avLst/>
          </a:prstGeom>
          <a:noFill/>
          <a:ln>
            <a:noFill/>
          </a:ln>
        </p:spPr>
      </p:pic>
      <p:sp>
        <p:nvSpPr>
          <p:cNvPr id="100" name="Google Shape;100;p14"/>
          <p:cNvSpPr txBox="1"/>
          <p:nvPr/>
        </p:nvSpPr>
        <p:spPr>
          <a:xfrm>
            <a:off x="625875" y="1287475"/>
            <a:ext cx="8243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50">
                <a:solidFill>
                  <a:srgbClr val="3C4043"/>
                </a:solidFill>
                <a:highlight>
                  <a:schemeClr val="lt1"/>
                </a:highlight>
              </a:rPr>
              <a:t>The National Football League (NFL) has teamed up with Amazon Web Services (AWS) to develop the “Digital Athlete,” a virtual representation of a composite NFL player that the NFL can use to model game scenarios to try to better predict and prevent player injury. The NFL is actively addressing the need for a computer vision system to detect on-field helmet impacts as part of the “Digital Athlete” platform, and the league is calling on Kagglers to help</a:t>
            </a:r>
            <a:endParaRPr/>
          </a:p>
        </p:txBody>
      </p:sp>
      <p:sp>
        <p:nvSpPr>
          <p:cNvPr id="101" name="Google Shape;101;p14"/>
          <p:cNvSpPr txBox="1"/>
          <p:nvPr/>
        </p:nvSpPr>
        <p:spPr>
          <a:xfrm>
            <a:off x="1832325" y="3538175"/>
            <a:ext cx="58857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50">
                <a:solidFill>
                  <a:srgbClr val="3C4043"/>
                </a:solidFill>
                <a:highlight>
                  <a:schemeClr val="lt1"/>
                </a:highlight>
              </a:rPr>
              <a:t> The information provided is sourced from the NFL’s Next Gen Stats (NGS) system, which documents the position, speed, acceleration, and orientation for every player on the field during NFL games.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A picture containing logo, symbol, emblem, graphics&#10;&#10;Description automatically generated" id="342" name="Google Shape;342;p32"/>
          <p:cNvPicPr preferRelativeResize="0"/>
          <p:nvPr/>
        </p:nvPicPr>
        <p:blipFill rotWithShape="1">
          <a:blip r:embed="rId3">
            <a:alphaModFix/>
          </a:blip>
          <a:srcRect b="6973" l="10627" r="7371" t="13955"/>
          <a:stretch/>
        </p:blipFill>
        <p:spPr>
          <a:xfrm>
            <a:off x="-2" y="-5"/>
            <a:ext cx="736153" cy="843700"/>
          </a:xfrm>
          <a:prstGeom prst="rect">
            <a:avLst/>
          </a:prstGeom>
          <a:noFill/>
          <a:ln>
            <a:noFill/>
          </a:ln>
        </p:spPr>
      </p:pic>
      <p:sp>
        <p:nvSpPr>
          <p:cNvPr id="343" name="Google Shape;343;p32"/>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a:t>
            </a:r>
            <a:endParaRPr/>
          </a:p>
          <a:p>
            <a:pPr indent="0" lvl="0" marL="342900" rtl="0" algn="r">
              <a:spcBef>
                <a:spcPts val="0"/>
              </a:spcBef>
              <a:spcAft>
                <a:spcPts val="0"/>
              </a:spcAft>
              <a:buNone/>
            </a:pPr>
            <a:r>
              <a:t/>
            </a:r>
            <a:endParaRPr/>
          </a:p>
        </p:txBody>
      </p:sp>
      <p:sp>
        <p:nvSpPr>
          <p:cNvPr id="344" name="Google Shape;344;p32"/>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pic>
        <p:nvPicPr>
          <p:cNvPr id="345" name="Google Shape;345;p32"/>
          <p:cNvPicPr preferRelativeResize="0"/>
          <p:nvPr/>
        </p:nvPicPr>
        <p:blipFill>
          <a:blip r:embed="rId4">
            <a:alphaModFix/>
          </a:blip>
          <a:stretch>
            <a:fillRect/>
          </a:stretch>
        </p:blipFill>
        <p:spPr>
          <a:xfrm>
            <a:off x="425400" y="2624788"/>
            <a:ext cx="4071351" cy="2072500"/>
          </a:xfrm>
          <a:prstGeom prst="rect">
            <a:avLst/>
          </a:prstGeom>
          <a:noFill/>
          <a:ln>
            <a:noFill/>
          </a:ln>
        </p:spPr>
      </p:pic>
      <p:sp>
        <p:nvSpPr>
          <p:cNvPr id="346" name="Google Shape;346;p32"/>
          <p:cNvSpPr txBox="1"/>
          <p:nvPr/>
        </p:nvSpPr>
        <p:spPr>
          <a:xfrm>
            <a:off x="6870175" y="2263938"/>
            <a:ext cx="121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accent1"/>
                </a:solidFill>
              </a:rPr>
              <a:t>Frame(0=impact)</a:t>
            </a:r>
            <a:endParaRPr b="1" sz="800">
              <a:solidFill>
                <a:schemeClr val="accent1"/>
              </a:solidFill>
            </a:endParaRPr>
          </a:p>
        </p:txBody>
      </p:sp>
      <p:sp>
        <p:nvSpPr>
          <p:cNvPr id="347" name="Google Shape;347;p32"/>
          <p:cNvSpPr txBox="1"/>
          <p:nvPr/>
        </p:nvSpPr>
        <p:spPr>
          <a:xfrm rot="-5400000">
            <a:off x="103175" y="1206250"/>
            <a:ext cx="121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accent1"/>
                </a:solidFill>
              </a:rPr>
              <a:t>Average IoU</a:t>
            </a:r>
            <a:endParaRPr b="1" sz="800">
              <a:solidFill>
                <a:schemeClr val="accent1"/>
              </a:solidFill>
            </a:endParaRPr>
          </a:p>
        </p:txBody>
      </p:sp>
      <p:pic>
        <p:nvPicPr>
          <p:cNvPr id="348" name="Google Shape;348;p32"/>
          <p:cNvPicPr preferRelativeResize="0"/>
          <p:nvPr/>
        </p:nvPicPr>
        <p:blipFill>
          <a:blip r:embed="rId5">
            <a:alphaModFix/>
          </a:blip>
          <a:stretch>
            <a:fillRect/>
          </a:stretch>
        </p:blipFill>
        <p:spPr>
          <a:xfrm>
            <a:off x="4985850" y="173060"/>
            <a:ext cx="3893825" cy="2129966"/>
          </a:xfrm>
          <a:prstGeom prst="rect">
            <a:avLst/>
          </a:prstGeom>
          <a:noFill/>
          <a:ln>
            <a:noFill/>
          </a:ln>
        </p:spPr>
      </p:pic>
      <p:sp>
        <p:nvSpPr>
          <p:cNvPr id="349" name="Google Shape;349;p32"/>
          <p:cNvSpPr txBox="1"/>
          <p:nvPr/>
        </p:nvSpPr>
        <p:spPr>
          <a:xfrm>
            <a:off x="6870175" y="4601763"/>
            <a:ext cx="121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accent1"/>
                </a:solidFill>
              </a:rPr>
              <a:t>Frame(0=impact)</a:t>
            </a:r>
            <a:endParaRPr b="1" sz="800">
              <a:solidFill>
                <a:schemeClr val="accent1"/>
              </a:solidFill>
            </a:endParaRPr>
          </a:p>
        </p:txBody>
      </p:sp>
      <p:sp>
        <p:nvSpPr>
          <p:cNvPr id="350" name="Google Shape;350;p32"/>
          <p:cNvSpPr txBox="1"/>
          <p:nvPr/>
        </p:nvSpPr>
        <p:spPr>
          <a:xfrm rot="-5400000">
            <a:off x="4266013" y="897775"/>
            <a:ext cx="121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accent1"/>
                </a:solidFill>
              </a:rPr>
              <a:t>Average IoU</a:t>
            </a:r>
            <a:endParaRPr b="1" sz="800">
              <a:solidFill>
                <a:schemeClr val="accent1"/>
              </a:solidFill>
            </a:endParaRPr>
          </a:p>
        </p:txBody>
      </p:sp>
      <p:pic>
        <p:nvPicPr>
          <p:cNvPr descr="A" id="351" name="Google Shape;351;p32"/>
          <p:cNvPicPr preferRelativeResize="0"/>
          <p:nvPr/>
        </p:nvPicPr>
        <p:blipFill rotWithShape="1">
          <a:blip r:embed="rId6">
            <a:alphaModFix/>
          </a:blip>
          <a:srcRect b="4379" l="0" r="0" t="0"/>
          <a:stretch/>
        </p:blipFill>
        <p:spPr>
          <a:xfrm>
            <a:off x="5026387" y="2698150"/>
            <a:ext cx="3893812" cy="1987975"/>
          </a:xfrm>
          <a:prstGeom prst="rect">
            <a:avLst/>
          </a:prstGeom>
          <a:noFill/>
          <a:ln>
            <a:noFill/>
          </a:ln>
        </p:spPr>
      </p:pic>
      <p:sp>
        <p:nvSpPr>
          <p:cNvPr id="352" name="Google Shape;352;p32"/>
          <p:cNvSpPr txBox="1"/>
          <p:nvPr/>
        </p:nvSpPr>
        <p:spPr>
          <a:xfrm rot="-5400000">
            <a:off x="4384075" y="3223489"/>
            <a:ext cx="976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accent1"/>
                </a:solidFill>
              </a:rPr>
              <a:t>Average IoU</a:t>
            </a:r>
            <a:endParaRPr b="1" sz="800">
              <a:solidFill>
                <a:schemeClr val="accent1"/>
              </a:solidFill>
            </a:endParaRPr>
          </a:p>
        </p:txBody>
      </p:sp>
      <p:sp>
        <p:nvSpPr>
          <p:cNvPr id="353" name="Google Shape;353;p32"/>
          <p:cNvSpPr txBox="1"/>
          <p:nvPr/>
        </p:nvSpPr>
        <p:spPr>
          <a:xfrm>
            <a:off x="2801000" y="2437050"/>
            <a:ext cx="1398900" cy="269400"/>
          </a:xfrm>
          <a:prstGeom prst="rect">
            <a:avLst/>
          </a:prstGeom>
          <a:noFill/>
          <a:ln>
            <a:noFill/>
          </a:ln>
        </p:spPr>
        <p:txBody>
          <a:bodyPr anchorCtr="0" anchor="t" bIns="72375" lIns="72375" spcFirstLastPara="1" rIns="72375" wrap="square" tIns="72375">
            <a:spAutoFit/>
          </a:bodyPr>
          <a:lstStyle/>
          <a:p>
            <a:pPr indent="0" lvl="0" marL="0" rtl="0" algn="l">
              <a:spcBef>
                <a:spcPts val="0"/>
              </a:spcBef>
              <a:spcAft>
                <a:spcPts val="0"/>
              </a:spcAft>
              <a:buNone/>
            </a:pPr>
            <a:r>
              <a:rPr b="1" lang="it" sz="800">
                <a:solidFill>
                  <a:schemeClr val="accent1"/>
                </a:solidFill>
              </a:rPr>
              <a:t>Frame(0=impact)</a:t>
            </a:r>
            <a:endParaRPr b="1" sz="800">
              <a:solidFill>
                <a:schemeClr val="accent1"/>
              </a:solidFill>
            </a:endParaRPr>
          </a:p>
        </p:txBody>
      </p:sp>
      <p:sp>
        <p:nvSpPr>
          <p:cNvPr id="354" name="Google Shape;354;p32"/>
          <p:cNvSpPr txBox="1"/>
          <p:nvPr/>
        </p:nvSpPr>
        <p:spPr>
          <a:xfrm>
            <a:off x="834718" y="340175"/>
            <a:ext cx="960000" cy="269400"/>
          </a:xfrm>
          <a:prstGeom prst="rect">
            <a:avLst/>
          </a:prstGeom>
          <a:noFill/>
          <a:ln>
            <a:noFill/>
          </a:ln>
        </p:spPr>
        <p:txBody>
          <a:bodyPr anchorCtr="0" anchor="t" bIns="72375" lIns="72375" spcFirstLastPara="1" rIns="72375" wrap="square" tIns="72375">
            <a:spAutoFit/>
          </a:bodyPr>
          <a:lstStyle/>
          <a:p>
            <a:pPr indent="0" lvl="0" marL="0" rtl="0" algn="l">
              <a:spcBef>
                <a:spcPts val="0"/>
              </a:spcBef>
              <a:spcAft>
                <a:spcPts val="0"/>
              </a:spcAft>
              <a:buNone/>
            </a:pPr>
            <a:r>
              <a:rPr b="1" lang="it" sz="800">
                <a:solidFill>
                  <a:schemeClr val="accent1"/>
                </a:solidFill>
              </a:rPr>
              <a:t>Tendency A</a:t>
            </a:r>
            <a:endParaRPr b="1" sz="800">
              <a:solidFill>
                <a:schemeClr val="accent1"/>
              </a:solidFill>
            </a:endParaRPr>
          </a:p>
        </p:txBody>
      </p:sp>
      <p:sp>
        <p:nvSpPr>
          <p:cNvPr id="355" name="Google Shape;355;p32"/>
          <p:cNvSpPr txBox="1"/>
          <p:nvPr/>
        </p:nvSpPr>
        <p:spPr>
          <a:xfrm>
            <a:off x="5100063" y="-47575"/>
            <a:ext cx="121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accent1"/>
                </a:solidFill>
              </a:rPr>
              <a:t>Tendency C</a:t>
            </a:r>
            <a:endParaRPr b="1" sz="800">
              <a:solidFill>
                <a:schemeClr val="accent1"/>
              </a:solidFill>
            </a:endParaRPr>
          </a:p>
        </p:txBody>
      </p:sp>
      <p:sp>
        <p:nvSpPr>
          <p:cNvPr id="356" name="Google Shape;356;p32"/>
          <p:cNvSpPr txBox="1"/>
          <p:nvPr/>
        </p:nvSpPr>
        <p:spPr>
          <a:xfrm>
            <a:off x="5074113" y="2417850"/>
            <a:ext cx="121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accent1"/>
                </a:solidFill>
              </a:rPr>
              <a:t>Tendency D</a:t>
            </a:r>
            <a:endParaRPr b="1" sz="800">
              <a:solidFill>
                <a:schemeClr val="accent1"/>
              </a:solidFill>
            </a:endParaRPr>
          </a:p>
        </p:txBody>
      </p:sp>
      <p:sp>
        <p:nvSpPr>
          <p:cNvPr id="357" name="Google Shape;357;p32"/>
          <p:cNvSpPr txBox="1"/>
          <p:nvPr/>
        </p:nvSpPr>
        <p:spPr>
          <a:xfrm>
            <a:off x="1614503" y="48475"/>
            <a:ext cx="24930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Data analysis </a:t>
            </a:r>
            <a:endParaRPr b="1" sz="2400">
              <a:solidFill>
                <a:schemeClr val="dk2"/>
              </a:solidFill>
              <a:latin typeface="Arial"/>
              <a:ea typeface="Arial"/>
              <a:cs typeface="Arial"/>
              <a:sym typeface="Arial"/>
            </a:endParaRPr>
          </a:p>
        </p:txBody>
      </p:sp>
      <p:sp>
        <p:nvSpPr>
          <p:cNvPr id="358" name="Google Shape;358;p32"/>
          <p:cNvSpPr txBox="1"/>
          <p:nvPr/>
        </p:nvSpPr>
        <p:spPr>
          <a:xfrm rot="-5400000">
            <a:off x="-238375" y="3341550"/>
            <a:ext cx="121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accent1"/>
                </a:solidFill>
              </a:rPr>
              <a:t>Average IoU</a:t>
            </a:r>
            <a:endParaRPr b="1" sz="800">
              <a:solidFill>
                <a:schemeClr val="accent1"/>
              </a:solidFill>
            </a:endParaRPr>
          </a:p>
        </p:txBody>
      </p:sp>
      <p:sp>
        <p:nvSpPr>
          <p:cNvPr id="359" name="Google Shape;359;p32"/>
          <p:cNvSpPr txBox="1"/>
          <p:nvPr/>
        </p:nvSpPr>
        <p:spPr>
          <a:xfrm>
            <a:off x="214168" y="2465713"/>
            <a:ext cx="960000" cy="269400"/>
          </a:xfrm>
          <a:prstGeom prst="rect">
            <a:avLst/>
          </a:prstGeom>
          <a:noFill/>
          <a:ln>
            <a:noFill/>
          </a:ln>
        </p:spPr>
        <p:txBody>
          <a:bodyPr anchorCtr="0" anchor="t" bIns="72375" lIns="72375" spcFirstLastPara="1" rIns="72375" wrap="square" tIns="72375">
            <a:spAutoFit/>
          </a:bodyPr>
          <a:lstStyle/>
          <a:p>
            <a:pPr indent="0" lvl="0" marL="0" rtl="0" algn="l">
              <a:spcBef>
                <a:spcPts val="0"/>
              </a:spcBef>
              <a:spcAft>
                <a:spcPts val="0"/>
              </a:spcAft>
              <a:buNone/>
            </a:pPr>
            <a:r>
              <a:rPr b="1" lang="it" sz="800">
                <a:solidFill>
                  <a:schemeClr val="accent1"/>
                </a:solidFill>
              </a:rPr>
              <a:t>Tendency B</a:t>
            </a:r>
            <a:endParaRPr b="1" sz="800">
              <a:solidFill>
                <a:schemeClr val="accent1"/>
              </a:solidFill>
            </a:endParaRPr>
          </a:p>
        </p:txBody>
      </p:sp>
      <p:sp>
        <p:nvSpPr>
          <p:cNvPr id="360" name="Google Shape;360;p32"/>
          <p:cNvSpPr txBox="1"/>
          <p:nvPr/>
        </p:nvSpPr>
        <p:spPr>
          <a:xfrm>
            <a:off x="2495900" y="4620975"/>
            <a:ext cx="1398900" cy="269400"/>
          </a:xfrm>
          <a:prstGeom prst="rect">
            <a:avLst/>
          </a:prstGeom>
          <a:noFill/>
          <a:ln>
            <a:noFill/>
          </a:ln>
        </p:spPr>
        <p:txBody>
          <a:bodyPr anchorCtr="0" anchor="t" bIns="72375" lIns="72375" spcFirstLastPara="1" rIns="72375" wrap="square" tIns="72375">
            <a:spAutoFit/>
          </a:bodyPr>
          <a:lstStyle/>
          <a:p>
            <a:pPr indent="0" lvl="0" marL="0" rtl="0" algn="l">
              <a:spcBef>
                <a:spcPts val="0"/>
              </a:spcBef>
              <a:spcAft>
                <a:spcPts val="0"/>
              </a:spcAft>
              <a:buNone/>
            </a:pPr>
            <a:r>
              <a:rPr b="1" lang="it" sz="800">
                <a:solidFill>
                  <a:schemeClr val="accent1"/>
                </a:solidFill>
              </a:rPr>
              <a:t>Frame(0=impact)</a:t>
            </a:r>
            <a:endParaRPr b="1" sz="800">
              <a:solidFill>
                <a:schemeClr val="accent1"/>
              </a:solidFill>
            </a:endParaRPr>
          </a:p>
        </p:txBody>
      </p:sp>
      <p:pic>
        <p:nvPicPr>
          <p:cNvPr id="361" name="Google Shape;361;p32"/>
          <p:cNvPicPr preferRelativeResize="0"/>
          <p:nvPr/>
        </p:nvPicPr>
        <p:blipFill>
          <a:blip r:embed="rId7">
            <a:alphaModFix/>
          </a:blip>
          <a:stretch>
            <a:fillRect/>
          </a:stretch>
        </p:blipFill>
        <p:spPr>
          <a:xfrm>
            <a:off x="769625" y="571600"/>
            <a:ext cx="3802375" cy="19141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descr="A picture containing logo, symbol, emblem, graphics&#10;&#10;Description automatically generated" id="367" name="Google Shape;367;p33"/>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368" name="Google Shape;368;p33"/>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a:t>
            </a:r>
            <a:r>
              <a:rPr lang="it"/>
              <a:t> </a:t>
            </a:r>
            <a:endParaRPr/>
          </a:p>
          <a:p>
            <a:pPr indent="0" lvl="0" marL="342900" rtl="0" algn="r">
              <a:spcBef>
                <a:spcPts val="0"/>
              </a:spcBef>
              <a:spcAft>
                <a:spcPts val="0"/>
              </a:spcAft>
              <a:buNone/>
            </a:pPr>
            <a:r>
              <a:t/>
            </a:r>
            <a:endParaRPr/>
          </a:p>
        </p:txBody>
      </p:sp>
      <p:sp>
        <p:nvSpPr>
          <p:cNvPr id="369" name="Google Shape;369;p33"/>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Changes </a:t>
            </a:r>
            <a:endParaRPr b="1" sz="2400">
              <a:solidFill>
                <a:schemeClr val="dk2"/>
              </a:solidFill>
              <a:latin typeface="Arial"/>
              <a:ea typeface="Arial"/>
              <a:cs typeface="Arial"/>
              <a:sym typeface="Arial"/>
            </a:endParaRPr>
          </a:p>
        </p:txBody>
      </p:sp>
      <p:sp>
        <p:nvSpPr>
          <p:cNvPr id="370" name="Google Shape;370;p33"/>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cxnSp>
        <p:nvCxnSpPr>
          <p:cNvPr id="371" name="Google Shape;371;p33"/>
          <p:cNvCxnSpPr/>
          <p:nvPr/>
        </p:nvCxnSpPr>
        <p:spPr>
          <a:xfrm>
            <a:off x="1134450" y="1625425"/>
            <a:ext cx="2069100" cy="660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33"/>
          <p:cNvCxnSpPr/>
          <p:nvPr/>
        </p:nvCxnSpPr>
        <p:spPr>
          <a:xfrm flipH="1" rot="10800000">
            <a:off x="1134450" y="1489100"/>
            <a:ext cx="3359700" cy="66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33"/>
          <p:cNvCxnSpPr/>
          <p:nvPr/>
        </p:nvCxnSpPr>
        <p:spPr>
          <a:xfrm flipH="1" rot="10800000">
            <a:off x="1183075" y="1779300"/>
            <a:ext cx="932700" cy="840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33"/>
          <p:cNvCxnSpPr/>
          <p:nvPr/>
        </p:nvCxnSpPr>
        <p:spPr>
          <a:xfrm>
            <a:off x="1199300" y="1943250"/>
            <a:ext cx="3869400" cy="600"/>
          </a:xfrm>
          <a:prstGeom prst="straightConnector1">
            <a:avLst/>
          </a:prstGeom>
          <a:noFill/>
          <a:ln cap="flat" cmpd="sng" w="9525">
            <a:solidFill>
              <a:schemeClr val="dk2"/>
            </a:solidFill>
            <a:prstDash val="solid"/>
            <a:round/>
            <a:headEnd len="med" w="med" type="none"/>
            <a:tailEnd len="med" w="med" type="none"/>
          </a:ln>
        </p:spPr>
      </p:cxnSp>
      <p:sp>
        <p:nvSpPr>
          <p:cNvPr id="375" name="Google Shape;375;p33"/>
          <p:cNvSpPr txBox="1"/>
          <p:nvPr/>
        </p:nvSpPr>
        <p:spPr>
          <a:xfrm>
            <a:off x="583125" y="1005900"/>
            <a:ext cx="7521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The objective remained the same but the way to work on it changed: </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Make use of the helmets data and detection model </a:t>
            </a:r>
            <a:r>
              <a:rPr b="1" lang="it" sz="1000">
                <a:solidFill>
                  <a:srgbClr val="6AA84F"/>
                </a:solidFill>
              </a:rPr>
              <a:t>Maintain</a:t>
            </a:r>
            <a:endParaRPr b="1" sz="1000">
              <a:solidFill>
                <a:srgbClr val="6AA84F"/>
              </a:solidFill>
            </a:endParaRPr>
          </a:p>
          <a:p>
            <a:pPr indent="-292100" lvl="0" marL="457200" rtl="0" algn="l">
              <a:spcBef>
                <a:spcPts val="0"/>
              </a:spcBef>
              <a:spcAft>
                <a:spcPts val="0"/>
              </a:spcAft>
              <a:buClr>
                <a:schemeClr val="dk1"/>
              </a:buClr>
              <a:buSzPts val="1000"/>
              <a:buChar char="●"/>
            </a:pPr>
            <a:r>
              <a:rPr lang="it" sz="1000">
                <a:solidFill>
                  <a:schemeClr val="dk1"/>
                </a:solidFill>
              </a:rPr>
              <a:t>Use the overall pose of the players and their feet coordinates </a:t>
            </a:r>
            <a:r>
              <a:rPr b="1" lang="it" sz="1000">
                <a:solidFill>
                  <a:schemeClr val="accent1"/>
                </a:solidFill>
              </a:rPr>
              <a:t>Discard</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Tracking the jersey number  </a:t>
            </a:r>
            <a:r>
              <a:rPr b="1" lang="it" sz="1000">
                <a:solidFill>
                  <a:schemeClr val="accent1"/>
                </a:solidFill>
              </a:rPr>
              <a:t>Discard</a:t>
            </a:r>
            <a:endParaRPr b="1" sz="1000">
              <a:solidFill>
                <a:schemeClr val="accent1"/>
              </a:solidFill>
            </a:endParaRPr>
          </a:p>
          <a:p>
            <a:pPr indent="-292100" lvl="0" marL="457200" rtl="0" algn="l">
              <a:spcBef>
                <a:spcPts val="0"/>
              </a:spcBef>
              <a:spcAft>
                <a:spcPts val="0"/>
              </a:spcAft>
              <a:buClr>
                <a:schemeClr val="dk1"/>
              </a:buClr>
              <a:buSzPts val="1000"/>
              <a:buChar char="●"/>
            </a:pPr>
            <a:r>
              <a:rPr lang="it" sz="1000">
                <a:solidFill>
                  <a:schemeClr val="dk1"/>
                </a:solidFill>
              </a:rPr>
              <a:t>Using Cross View </a:t>
            </a:r>
            <a:r>
              <a:rPr b="1" lang="it" sz="1000">
                <a:solidFill>
                  <a:schemeClr val="accent1"/>
                </a:solidFill>
              </a:rPr>
              <a:t>Discard</a:t>
            </a:r>
            <a:endParaRPr b="1" sz="1000">
              <a:solidFill>
                <a:schemeClr val="accent1"/>
              </a:solidFill>
            </a:endParaRPr>
          </a:p>
          <a:p>
            <a:pPr indent="-292100" lvl="0" marL="457200" rtl="0" algn="l">
              <a:spcBef>
                <a:spcPts val="0"/>
              </a:spcBef>
              <a:spcAft>
                <a:spcPts val="0"/>
              </a:spcAft>
              <a:buClr>
                <a:schemeClr val="dk1"/>
              </a:buClr>
              <a:buSzPts val="1000"/>
              <a:buChar char="●"/>
            </a:pPr>
            <a:r>
              <a:rPr lang="it" sz="1000">
                <a:solidFill>
                  <a:schemeClr val="dk1"/>
                </a:solidFill>
              </a:rPr>
              <a:t>Detecting field lines to match players given 2 videos of the same game </a:t>
            </a:r>
            <a:r>
              <a:rPr b="1" lang="it" sz="1000">
                <a:solidFill>
                  <a:schemeClr val="accent1"/>
                </a:solidFill>
              </a:rPr>
              <a:t>Discard</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Learn useful features from the player's movement across the field and obtain their embeddings </a:t>
            </a:r>
            <a:r>
              <a:rPr b="1" lang="it" sz="1000">
                <a:solidFill>
                  <a:srgbClr val="F6B26B"/>
                </a:solidFill>
              </a:rPr>
              <a:t>Implement</a:t>
            </a:r>
            <a:endParaRPr b="1" sz="1000">
              <a:solidFill>
                <a:srgbClr val="F6B26B"/>
              </a:solidFill>
            </a:endParaRPr>
          </a:p>
          <a:p>
            <a:pPr indent="-292100" lvl="0" marL="457200" rtl="0" algn="l">
              <a:spcBef>
                <a:spcPts val="0"/>
              </a:spcBef>
              <a:spcAft>
                <a:spcPts val="0"/>
              </a:spcAft>
              <a:buClr>
                <a:schemeClr val="dk1"/>
              </a:buClr>
              <a:buSzPts val="1000"/>
              <a:buChar char="●"/>
            </a:pPr>
            <a:r>
              <a:rPr lang="it" sz="1000">
                <a:solidFill>
                  <a:schemeClr val="dk1"/>
                </a:solidFill>
              </a:rPr>
              <a:t>Use the learnt embeddings as</a:t>
            </a:r>
            <a:r>
              <a:rPr b="1" lang="it" sz="1000">
                <a:solidFill>
                  <a:schemeClr val="accent1"/>
                </a:solidFill>
              </a:rPr>
              <a:t> tracklets</a:t>
            </a:r>
            <a:r>
              <a:rPr lang="it" sz="1000">
                <a:solidFill>
                  <a:schemeClr val="dk1"/>
                </a:solidFill>
              </a:rPr>
              <a:t> of movements per fixed frame spans  </a:t>
            </a:r>
            <a:r>
              <a:rPr b="1" lang="it" sz="1000">
                <a:solidFill>
                  <a:srgbClr val="F6B26B"/>
                </a:solidFill>
              </a:rPr>
              <a:t>Implement</a:t>
            </a:r>
            <a:endParaRPr b="1" sz="1000">
              <a:solidFill>
                <a:srgbClr val="F6B26B"/>
              </a:solidFill>
            </a:endParaRPr>
          </a:p>
          <a:p>
            <a:pPr indent="-292100" lvl="0" marL="457200" rtl="0" algn="l">
              <a:spcBef>
                <a:spcPts val="0"/>
              </a:spcBef>
              <a:spcAft>
                <a:spcPts val="0"/>
              </a:spcAft>
              <a:buClr>
                <a:schemeClr val="dk1"/>
              </a:buClr>
              <a:buSzPts val="1000"/>
              <a:buChar char="●"/>
            </a:pPr>
            <a:r>
              <a:rPr lang="it" sz="1000">
                <a:solidFill>
                  <a:schemeClr val="dk1"/>
                </a:solidFill>
              </a:rPr>
              <a:t>Use the </a:t>
            </a:r>
            <a:r>
              <a:rPr b="1" lang="it" sz="1000">
                <a:solidFill>
                  <a:schemeClr val="accent1"/>
                </a:solidFill>
              </a:rPr>
              <a:t>context </a:t>
            </a:r>
            <a:r>
              <a:rPr lang="it" sz="1000">
                <a:solidFill>
                  <a:schemeClr val="dk1"/>
                </a:solidFill>
              </a:rPr>
              <a:t>of a helmet as additional information for the impact detection </a:t>
            </a:r>
            <a:r>
              <a:rPr b="1" lang="it" sz="1000">
                <a:solidFill>
                  <a:srgbClr val="F6B26B"/>
                </a:solidFill>
              </a:rPr>
              <a:t>Implement</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Utilize a R(2+1) CNN on helmets coordinates and player movement embeddings for helmet impact detection  </a:t>
            </a:r>
            <a:r>
              <a:rPr b="1" lang="it" sz="1000">
                <a:solidFill>
                  <a:srgbClr val="F6B26B"/>
                </a:solidFill>
              </a:rPr>
              <a:t>Implement</a:t>
            </a:r>
            <a:endParaRPr sz="1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arrow (Fornito da Getty Images)" id="381" name="Google Shape;381;p34"/>
          <p:cNvPicPr preferRelativeResize="0"/>
          <p:nvPr/>
        </p:nvPicPr>
        <p:blipFill>
          <a:blip r:embed="rId3">
            <a:alphaModFix/>
          </a:blip>
          <a:stretch>
            <a:fillRect/>
          </a:stretch>
        </p:blipFill>
        <p:spPr>
          <a:xfrm>
            <a:off x="4118051" y="3232164"/>
            <a:ext cx="1015352" cy="1015352"/>
          </a:xfrm>
          <a:prstGeom prst="rect">
            <a:avLst/>
          </a:prstGeom>
          <a:noFill/>
          <a:ln>
            <a:noFill/>
          </a:ln>
        </p:spPr>
      </p:pic>
      <p:pic>
        <p:nvPicPr>
          <p:cNvPr descr="Cube network line and glyph icon. Blockchain vector illustration isolated on white. Cube structure outline style design, designed for web and app. Eps 10. (Fornito da Getty Images)" id="382" name="Google Shape;382;p34"/>
          <p:cNvPicPr preferRelativeResize="0"/>
          <p:nvPr/>
        </p:nvPicPr>
        <p:blipFill rotWithShape="1">
          <a:blip r:embed="rId4">
            <a:alphaModFix/>
          </a:blip>
          <a:srcRect b="25748" l="0" r="51124" t="22784"/>
          <a:stretch/>
        </p:blipFill>
        <p:spPr>
          <a:xfrm>
            <a:off x="2048950" y="2657475"/>
            <a:ext cx="2069100" cy="2178826"/>
          </a:xfrm>
          <a:prstGeom prst="rect">
            <a:avLst/>
          </a:prstGeom>
          <a:noFill/>
          <a:ln>
            <a:noFill/>
          </a:ln>
        </p:spPr>
      </p:pic>
      <p:pic>
        <p:nvPicPr>
          <p:cNvPr descr="A picture containing logo, symbol, emblem, graphics&#10;&#10;Description automatically generated" id="383" name="Google Shape;383;p34"/>
          <p:cNvPicPr preferRelativeResize="0"/>
          <p:nvPr/>
        </p:nvPicPr>
        <p:blipFill rotWithShape="1">
          <a:blip r:embed="rId5">
            <a:alphaModFix/>
          </a:blip>
          <a:srcRect b="6973" l="10627" r="7371" t="13955"/>
          <a:stretch/>
        </p:blipFill>
        <p:spPr>
          <a:xfrm>
            <a:off x="708660" y="-1284"/>
            <a:ext cx="739141" cy="847102"/>
          </a:xfrm>
          <a:prstGeom prst="rect">
            <a:avLst/>
          </a:prstGeom>
          <a:noFill/>
          <a:ln>
            <a:noFill/>
          </a:ln>
        </p:spPr>
      </p:pic>
      <p:sp>
        <p:nvSpPr>
          <p:cNvPr id="384" name="Google Shape;384;p34"/>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385" name="Google Shape;385;p34"/>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Changes </a:t>
            </a:r>
            <a:endParaRPr b="1" sz="2400">
              <a:solidFill>
                <a:schemeClr val="dk2"/>
              </a:solidFill>
              <a:latin typeface="Arial"/>
              <a:ea typeface="Arial"/>
              <a:cs typeface="Arial"/>
              <a:sym typeface="Arial"/>
            </a:endParaRPr>
          </a:p>
        </p:txBody>
      </p:sp>
      <p:sp>
        <p:nvSpPr>
          <p:cNvPr id="386" name="Google Shape;386;p34"/>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pic>
        <p:nvPicPr>
          <p:cNvPr descr="Cube network line and glyph icon. Blockchain vector illustration isolated on white. Cube structure outline style design, designed for web and app. Eps 10. (Fornito da Getty Images)" id="387" name="Google Shape;387;p34"/>
          <p:cNvPicPr preferRelativeResize="0"/>
          <p:nvPr/>
        </p:nvPicPr>
        <p:blipFill rotWithShape="1">
          <a:blip r:embed="rId4">
            <a:alphaModFix/>
          </a:blip>
          <a:srcRect b="24192" l="51468" r="0" t="25720"/>
          <a:stretch/>
        </p:blipFill>
        <p:spPr>
          <a:xfrm>
            <a:off x="5239750" y="3118347"/>
            <a:ext cx="1378299" cy="1422449"/>
          </a:xfrm>
          <a:prstGeom prst="rect">
            <a:avLst/>
          </a:prstGeom>
          <a:noFill/>
          <a:ln>
            <a:noFill/>
          </a:ln>
        </p:spPr>
      </p:pic>
      <p:sp>
        <p:nvSpPr>
          <p:cNvPr id="388" name="Google Shape;388;p34"/>
          <p:cNvSpPr txBox="1"/>
          <p:nvPr/>
        </p:nvSpPr>
        <p:spPr>
          <a:xfrm>
            <a:off x="583125" y="1005900"/>
            <a:ext cx="7521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The objective remained the same but the way to work on it changed: </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Make use of the helmets data and detection model </a:t>
            </a:r>
            <a:r>
              <a:rPr b="1" lang="it" sz="1000">
                <a:solidFill>
                  <a:srgbClr val="6AA84F"/>
                </a:solidFill>
              </a:rPr>
              <a:t>Maintain</a:t>
            </a:r>
            <a:endParaRPr b="1" sz="1000">
              <a:solidFill>
                <a:srgbClr val="6AA84F"/>
              </a:solidFill>
            </a:endParaRPr>
          </a:p>
          <a:p>
            <a:pPr indent="-292100" lvl="0" marL="457200" rtl="0" algn="l">
              <a:spcBef>
                <a:spcPts val="0"/>
              </a:spcBef>
              <a:spcAft>
                <a:spcPts val="0"/>
              </a:spcAft>
              <a:buClr>
                <a:schemeClr val="dk1"/>
              </a:buClr>
              <a:buSzPts val="1000"/>
              <a:buChar char="●"/>
            </a:pPr>
            <a:r>
              <a:rPr lang="it" sz="1000">
                <a:solidFill>
                  <a:schemeClr val="dk1"/>
                </a:solidFill>
              </a:rPr>
              <a:t>Use the overall pose of the players and their feet coordinates </a:t>
            </a:r>
            <a:r>
              <a:rPr b="1" lang="it" sz="1000">
                <a:solidFill>
                  <a:schemeClr val="accent1"/>
                </a:solidFill>
              </a:rPr>
              <a:t>Discard</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Tracking the jersey number  </a:t>
            </a:r>
            <a:r>
              <a:rPr b="1" lang="it" sz="1000">
                <a:solidFill>
                  <a:schemeClr val="accent1"/>
                </a:solidFill>
              </a:rPr>
              <a:t>Discard</a:t>
            </a:r>
            <a:endParaRPr b="1" sz="1000">
              <a:solidFill>
                <a:schemeClr val="accent1"/>
              </a:solidFill>
            </a:endParaRPr>
          </a:p>
          <a:p>
            <a:pPr indent="-292100" lvl="0" marL="457200" rtl="0" algn="l">
              <a:spcBef>
                <a:spcPts val="0"/>
              </a:spcBef>
              <a:spcAft>
                <a:spcPts val="0"/>
              </a:spcAft>
              <a:buClr>
                <a:schemeClr val="dk1"/>
              </a:buClr>
              <a:buSzPts val="1000"/>
              <a:buChar char="●"/>
            </a:pPr>
            <a:r>
              <a:rPr lang="it" sz="1000">
                <a:solidFill>
                  <a:schemeClr val="dk1"/>
                </a:solidFill>
              </a:rPr>
              <a:t>Using Cross View </a:t>
            </a:r>
            <a:r>
              <a:rPr b="1" lang="it" sz="1000">
                <a:solidFill>
                  <a:schemeClr val="accent1"/>
                </a:solidFill>
              </a:rPr>
              <a:t>Discard</a:t>
            </a:r>
            <a:endParaRPr b="1" sz="1000">
              <a:solidFill>
                <a:schemeClr val="accent1"/>
              </a:solidFill>
            </a:endParaRPr>
          </a:p>
          <a:p>
            <a:pPr indent="-292100" lvl="0" marL="457200" rtl="0" algn="l">
              <a:spcBef>
                <a:spcPts val="0"/>
              </a:spcBef>
              <a:spcAft>
                <a:spcPts val="0"/>
              </a:spcAft>
              <a:buClr>
                <a:schemeClr val="dk1"/>
              </a:buClr>
              <a:buSzPts val="1000"/>
              <a:buChar char="●"/>
            </a:pPr>
            <a:r>
              <a:rPr lang="it" sz="1000">
                <a:solidFill>
                  <a:schemeClr val="dk1"/>
                </a:solidFill>
              </a:rPr>
              <a:t>Detecting field lines to match players given 2 videos of the same game </a:t>
            </a:r>
            <a:r>
              <a:rPr b="1" lang="it" sz="1000">
                <a:solidFill>
                  <a:schemeClr val="accent1"/>
                </a:solidFill>
              </a:rPr>
              <a:t>Discard</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Learn useful features from the player's movement across the field and obtain their embeddings </a:t>
            </a:r>
            <a:r>
              <a:rPr b="1" lang="it" sz="1000">
                <a:solidFill>
                  <a:srgbClr val="F6B26B"/>
                </a:solidFill>
              </a:rPr>
              <a:t>Implement</a:t>
            </a:r>
            <a:endParaRPr b="1" sz="1000">
              <a:solidFill>
                <a:srgbClr val="F6B26B"/>
              </a:solidFill>
            </a:endParaRPr>
          </a:p>
          <a:p>
            <a:pPr indent="-292100" lvl="0" marL="457200" rtl="0" algn="l">
              <a:spcBef>
                <a:spcPts val="0"/>
              </a:spcBef>
              <a:spcAft>
                <a:spcPts val="0"/>
              </a:spcAft>
              <a:buClr>
                <a:schemeClr val="dk1"/>
              </a:buClr>
              <a:buSzPts val="1000"/>
              <a:buChar char="●"/>
            </a:pPr>
            <a:r>
              <a:rPr lang="it" sz="1000">
                <a:solidFill>
                  <a:schemeClr val="dk1"/>
                </a:solidFill>
              </a:rPr>
              <a:t>Use the learnt embeddings as</a:t>
            </a:r>
            <a:r>
              <a:rPr b="1" lang="it" sz="1000">
                <a:solidFill>
                  <a:schemeClr val="accent1"/>
                </a:solidFill>
              </a:rPr>
              <a:t> tracklets</a:t>
            </a:r>
            <a:r>
              <a:rPr lang="it" sz="1000">
                <a:solidFill>
                  <a:schemeClr val="dk1"/>
                </a:solidFill>
              </a:rPr>
              <a:t> of movements per fixed frame spans  </a:t>
            </a:r>
            <a:r>
              <a:rPr b="1" lang="it" sz="1000">
                <a:solidFill>
                  <a:srgbClr val="F6B26B"/>
                </a:solidFill>
              </a:rPr>
              <a:t>Implement</a:t>
            </a:r>
            <a:endParaRPr b="1" sz="1000">
              <a:solidFill>
                <a:srgbClr val="F6B26B"/>
              </a:solidFill>
            </a:endParaRPr>
          </a:p>
          <a:p>
            <a:pPr indent="-292100" lvl="0" marL="457200" rtl="0" algn="l">
              <a:spcBef>
                <a:spcPts val="0"/>
              </a:spcBef>
              <a:spcAft>
                <a:spcPts val="0"/>
              </a:spcAft>
              <a:buClr>
                <a:schemeClr val="dk1"/>
              </a:buClr>
              <a:buSzPts val="1000"/>
              <a:buChar char="●"/>
            </a:pPr>
            <a:r>
              <a:rPr lang="it" sz="1000">
                <a:solidFill>
                  <a:schemeClr val="dk1"/>
                </a:solidFill>
              </a:rPr>
              <a:t>Use the </a:t>
            </a:r>
            <a:r>
              <a:rPr b="1" lang="it" sz="1000">
                <a:solidFill>
                  <a:schemeClr val="accent1"/>
                </a:solidFill>
              </a:rPr>
              <a:t>context </a:t>
            </a:r>
            <a:r>
              <a:rPr lang="it" sz="1000">
                <a:solidFill>
                  <a:schemeClr val="dk1"/>
                </a:solidFill>
              </a:rPr>
              <a:t>of a helmet as additional information for the impact detection </a:t>
            </a:r>
            <a:r>
              <a:rPr b="1" lang="it" sz="1000">
                <a:solidFill>
                  <a:srgbClr val="F6B26B"/>
                </a:solidFill>
              </a:rPr>
              <a:t>Implement</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Utilize a R(2+1) CNN on helmets coordinates and player movement embeddings for helmet impact detection  </a:t>
            </a:r>
            <a:r>
              <a:rPr b="1" lang="it" sz="1000">
                <a:solidFill>
                  <a:srgbClr val="F6B26B"/>
                </a:solidFill>
              </a:rPr>
              <a:t>Implement</a:t>
            </a:r>
            <a:endParaRPr sz="1000">
              <a:solidFill>
                <a:schemeClr val="dk1"/>
              </a:solidFill>
            </a:endParaRPr>
          </a:p>
        </p:txBody>
      </p:sp>
      <p:cxnSp>
        <p:nvCxnSpPr>
          <p:cNvPr id="389" name="Google Shape;389;p34"/>
          <p:cNvCxnSpPr/>
          <p:nvPr/>
        </p:nvCxnSpPr>
        <p:spPr>
          <a:xfrm>
            <a:off x="1134450" y="1625425"/>
            <a:ext cx="2069100" cy="660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34"/>
          <p:cNvCxnSpPr/>
          <p:nvPr/>
        </p:nvCxnSpPr>
        <p:spPr>
          <a:xfrm flipH="1" rot="10800000">
            <a:off x="1134450" y="1489100"/>
            <a:ext cx="3359700" cy="66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34"/>
          <p:cNvCxnSpPr/>
          <p:nvPr/>
        </p:nvCxnSpPr>
        <p:spPr>
          <a:xfrm flipH="1" rot="10800000">
            <a:off x="1183075" y="1779300"/>
            <a:ext cx="932700" cy="84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34"/>
          <p:cNvCxnSpPr/>
          <p:nvPr/>
        </p:nvCxnSpPr>
        <p:spPr>
          <a:xfrm>
            <a:off x="1199300" y="1943250"/>
            <a:ext cx="3869400" cy="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descr="A picture containing logo, symbol, emblem, graphics&#10;&#10;Description automatically generated" id="398" name="Google Shape;398;p35"/>
          <p:cNvPicPr preferRelativeResize="0"/>
          <p:nvPr/>
        </p:nvPicPr>
        <p:blipFill rotWithShape="1">
          <a:blip r:embed="rId3">
            <a:alphaModFix/>
          </a:blip>
          <a:srcRect b="6973" l="10627" r="7371" t="13955"/>
          <a:stretch/>
        </p:blipFill>
        <p:spPr>
          <a:xfrm>
            <a:off x="248160" y="-9"/>
            <a:ext cx="739141" cy="847102"/>
          </a:xfrm>
          <a:prstGeom prst="rect">
            <a:avLst/>
          </a:prstGeom>
          <a:noFill/>
          <a:ln>
            <a:noFill/>
          </a:ln>
        </p:spPr>
      </p:pic>
      <p:sp>
        <p:nvSpPr>
          <p:cNvPr id="399" name="Google Shape;399;p35"/>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400" name="Google Shape;400;p35"/>
          <p:cNvSpPr txBox="1"/>
          <p:nvPr/>
        </p:nvSpPr>
        <p:spPr>
          <a:xfrm>
            <a:off x="1127950" y="422275"/>
            <a:ext cx="80160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Implementation- End-to-End Impact Detection Pipeline</a:t>
            </a:r>
            <a:endParaRPr b="1" sz="2400">
              <a:solidFill>
                <a:schemeClr val="dk2"/>
              </a:solidFill>
              <a:latin typeface="Arial"/>
              <a:ea typeface="Arial"/>
              <a:cs typeface="Arial"/>
              <a:sym typeface="Arial"/>
            </a:endParaRPr>
          </a:p>
        </p:txBody>
      </p:sp>
      <p:sp>
        <p:nvSpPr>
          <p:cNvPr id="401" name="Google Shape;401;p35"/>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402" name="Google Shape;402;p35"/>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AutoNum type="arabicPeriod"/>
            </a:pPr>
            <a:r>
              <a:t/>
            </a:r>
            <a:endParaRPr/>
          </a:p>
        </p:txBody>
      </p:sp>
      <p:pic>
        <p:nvPicPr>
          <p:cNvPr id="403" name="Google Shape;403;p35"/>
          <p:cNvPicPr preferRelativeResize="0"/>
          <p:nvPr/>
        </p:nvPicPr>
        <p:blipFill>
          <a:blip r:embed="rId4">
            <a:alphaModFix/>
          </a:blip>
          <a:stretch>
            <a:fillRect/>
          </a:stretch>
        </p:blipFill>
        <p:spPr>
          <a:xfrm>
            <a:off x="950425" y="1006388"/>
            <a:ext cx="6724006" cy="3670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descr="A picture containing logo, symbol, emblem, graphics&#10;&#10;Description automatically generated" id="409" name="Google Shape;409;p36"/>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410" name="Google Shape;410;p36"/>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411" name="Google Shape;411;p36"/>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YOLOv11 Training</a:t>
            </a:r>
            <a:endParaRPr b="1" sz="2400">
              <a:solidFill>
                <a:schemeClr val="dk2"/>
              </a:solidFill>
              <a:latin typeface="Arial"/>
              <a:ea typeface="Arial"/>
              <a:cs typeface="Arial"/>
              <a:sym typeface="Arial"/>
            </a:endParaRPr>
          </a:p>
        </p:txBody>
      </p:sp>
      <p:sp>
        <p:nvSpPr>
          <p:cNvPr id="412" name="Google Shape;412;p36"/>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413" name="Google Shape;413;p36"/>
          <p:cNvSpPr txBox="1"/>
          <p:nvPr/>
        </p:nvSpPr>
        <p:spPr>
          <a:xfrm>
            <a:off x="156900" y="931737"/>
            <a:ext cx="7659600" cy="111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200">
                <a:solidFill>
                  <a:schemeClr val="accent1"/>
                </a:solidFill>
              </a:rPr>
              <a:t>1. Data Preparation &amp; Normalization</a:t>
            </a:r>
            <a:endParaRPr b="1" sz="1100">
              <a:solidFill>
                <a:schemeClr val="accent1"/>
              </a:solidFill>
            </a:endParaRPr>
          </a:p>
          <a:p>
            <a:pPr indent="0" lvl="0" marL="0" rtl="0" algn="l">
              <a:lnSpc>
                <a:spcPct val="115000"/>
              </a:lnSpc>
              <a:spcBef>
                <a:spcPts val="400"/>
              </a:spcBef>
              <a:spcAft>
                <a:spcPts val="0"/>
              </a:spcAft>
              <a:buNone/>
            </a:pPr>
            <a:r>
              <a:rPr lang="it" sz="1000">
                <a:solidFill>
                  <a:schemeClr val="dk1"/>
                </a:solidFill>
              </a:rPr>
              <a:t>This phase transforms videos into compatible training assets.</a:t>
            </a:r>
            <a:endParaRPr sz="1000">
              <a:solidFill>
                <a:schemeClr val="dk1"/>
              </a:solidFill>
            </a:endParaRPr>
          </a:p>
          <a:p>
            <a:pPr indent="-292100" lvl="0" marL="457200" rtl="0" algn="l">
              <a:lnSpc>
                <a:spcPct val="115000"/>
              </a:lnSpc>
              <a:spcBef>
                <a:spcPts val="1200"/>
              </a:spcBef>
              <a:spcAft>
                <a:spcPts val="0"/>
              </a:spcAft>
              <a:buClr>
                <a:schemeClr val="accent1"/>
              </a:buClr>
              <a:buSzPts val="1000"/>
              <a:buChar char="●"/>
            </a:pPr>
            <a:r>
              <a:rPr b="1" lang="it" sz="1000">
                <a:solidFill>
                  <a:schemeClr val="accent1"/>
                </a:solidFill>
              </a:rPr>
              <a:t>Selective Extraction:</a:t>
            </a:r>
            <a:r>
              <a:rPr lang="it" sz="1000">
                <a:solidFill>
                  <a:schemeClr val="dk1"/>
                </a:solidFill>
              </a:rPr>
              <a:t> We sparse-sample frames (e.g., 100 frames/video) rather than using the full video sequence.</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b="1" lang="it" sz="1000">
                <a:solidFill>
                  <a:schemeClr val="accent1"/>
                </a:solidFill>
              </a:rPr>
              <a:t>Coordinate Translation:</a:t>
            </a:r>
            <a:r>
              <a:rPr lang="it" sz="1000">
                <a:solidFill>
                  <a:schemeClr val="dk1"/>
                </a:solidFill>
              </a:rPr>
              <a:t> We normalized the coordinates (Center-Relative, 0-1 scale).</a:t>
            </a:r>
            <a:endParaRPr sz="1000">
              <a:solidFill>
                <a:schemeClr val="dk1"/>
              </a:solidFill>
            </a:endParaRPr>
          </a:p>
        </p:txBody>
      </p:sp>
      <p:sp>
        <p:nvSpPr>
          <p:cNvPr id="414" name="Google Shape;414;p36"/>
          <p:cNvSpPr txBox="1"/>
          <p:nvPr/>
        </p:nvSpPr>
        <p:spPr>
          <a:xfrm>
            <a:off x="156900" y="2024638"/>
            <a:ext cx="6965400" cy="10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it" sz="1200">
                <a:solidFill>
                  <a:schemeClr val="accent1"/>
                </a:solidFill>
              </a:rPr>
              <a:t>2. Dataset Structuring</a:t>
            </a:r>
            <a:endParaRPr b="1" sz="1100">
              <a:solidFill>
                <a:schemeClr val="accent1"/>
              </a:solidFill>
            </a:endParaRPr>
          </a:p>
          <a:p>
            <a:pPr indent="0" lvl="0" marL="0" rtl="0" algn="l">
              <a:lnSpc>
                <a:spcPct val="115000"/>
              </a:lnSpc>
              <a:spcBef>
                <a:spcPts val="1200"/>
              </a:spcBef>
              <a:spcAft>
                <a:spcPts val="0"/>
              </a:spcAft>
              <a:buNone/>
            </a:pPr>
            <a:r>
              <a:rPr b="1" lang="it" sz="1100">
                <a:solidFill>
                  <a:schemeClr val="accent1"/>
                </a:solidFill>
              </a:rPr>
              <a:t>   Randomized Shuffling:</a:t>
            </a:r>
            <a:r>
              <a:rPr lang="it" sz="1100">
                <a:solidFill>
                  <a:schemeClr val="dk1"/>
                </a:solidFill>
              </a:rPr>
              <a:t> </a:t>
            </a:r>
            <a:r>
              <a:rPr lang="it" sz="1000">
                <a:solidFill>
                  <a:schemeClr val="dk1"/>
                </a:solidFill>
              </a:rPr>
              <a:t>Extracted frames are shuffled to break any time-dependency bias</a:t>
            </a:r>
            <a:endParaRPr sz="1000">
              <a:solidFill>
                <a:schemeClr val="dk1"/>
              </a:solidFill>
            </a:endParaRPr>
          </a:p>
          <a:p>
            <a:pPr indent="0" lvl="0" marL="0" rtl="0" algn="l">
              <a:lnSpc>
                <a:spcPct val="115000"/>
              </a:lnSpc>
              <a:spcBef>
                <a:spcPts val="1200"/>
              </a:spcBef>
              <a:spcAft>
                <a:spcPts val="1200"/>
              </a:spcAft>
              <a:buNone/>
            </a:pPr>
            <a:r>
              <a:rPr lang="it" sz="1000">
                <a:solidFill>
                  <a:schemeClr val="dk1"/>
                </a:solidFill>
              </a:rPr>
              <a:t>   The 80/15/5 Split for Training,Validation and Testing.</a:t>
            </a:r>
            <a:endParaRPr sz="1000">
              <a:solidFill>
                <a:schemeClr val="dk1"/>
              </a:solidFill>
            </a:endParaRPr>
          </a:p>
        </p:txBody>
      </p:sp>
      <p:sp>
        <p:nvSpPr>
          <p:cNvPr id="415" name="Google Shape;415;p36"/>
          <p:cNvSpPr txBox="1"/>
          <p:nvPr/>
        </p:nvSpPr>
        <p:spPr>
          <a:xfrm>
            <a:off x="156900" y="3029350"/>
            <a:ext cx="7147200" cy="17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it" sz="1200">
                <a:solidFill>
                  <a:schemeClr val="accent1"/>
                </a:solidFill>
              </a:rPr>
              <a:t>3. Transfer Learning with YOLOv11</a:t>
            </a:r>
            <a:endParaRPr b="1" sz="1100">
              <a:solidFill>
                <a:schemeClr val="accent1"/>
              </a:solidFill>
            </a:endParaRPr>
          </a:p>
          <a:p>
            <a:pPr indent="-292100" lvl="0" marL="457200" rtl="0" algn="l">
              <a:lnSpc>
                <a:spcPct val="115000"/>
              </a:lnSpc>
              <a:spcBef>
                <a:spcPts val="1200"/>
              </a:spcBef>
              <a:spcAft>
                <a:spcPts val="0"/>
              </a:spcAft>
              <a:buClr>
                <a:schemeClr val="accent1"/>
              </a:buClr>
              <a:buSzPts val="1000"/>
              <a:buChar char="●"/>
            </a:pPr>
            <a:r>
              <a:rPr lang="it" sz="1000">
                <a:solidFill>
                  <a:schemeClr val="dk1"/>
                </a:solidFill>
              </a:rPr>
              <a:t>Load weights pre-trained on the </a:t>
            </a:r>
            <a:r>
              <a:rPr b="1" lang="it" sz="1000">
                <a:solidFill>
                  <a:schemeClr val="accent1"/>
                </a:solidFill>
              </a:rPr>
              <a:t>COCO </a:t>
            </a:r>
            <a:r>
              <a:rPr lang="it" sz="1000">
                <a:solidFill>
                  <a:schemeClr val="dk1"/>
                </a:solidFill>
              </a:rPr>
              <a:t>dataset.</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lang="it" sz="1000">
                <a:solidFill>
                  <a:schemeClr val="dk1"/>
                </a:solidFill>
              </a:rPr>
              <a:t>We freeze the early layers and strictly retrain the final layers to recognize the specific visual signature of a "Football Helmet."</a:t>
            </a:r>
            <a:endParaRPr sz="1000">
              <a:solidFill>
                <a:schemeClr val="dk1"/>
              </a:solidFill>
            </a:endParaRPr>
          </a:p>
          <a:p>
            <a:pPr indent="0" lvl="0" marL="0" rtl="0" algn="l">
              <a:lnSpc>
                <a:spcPct val="115000"/>
              </a:lnSpc>
              <a:spcBef>
                <a:spcPts val="1200"/>
              </a:spcBef>
              <a:spcAft>
                <a:spcPts val="0"/>
              </a:spcAft>
              <a:buNone/>
            </a:pPr>
            <a:r>
              <a:rPr b="1" lang="it" sz="1000">
                <a:solidFill>
                  <a:schemeClr val="accent1"/>
                </a:solidFill>
              </a:rPr>
              <a:t>The Blueprint (YAML):</a:t>
            </a:r>
            <a:r>
              <a:rPr lang="it" sz="1000">
                <a:solidFill>
                  <a:schemeClr val="dk1"/>
                </a:solidFill>
              </a:rPr>
              <a:t> A configuration file that maps the dataset paths and defines the single class ID </a:t>
            </a:r>
            <a:r>
              <a:rPr b="1" lang="it" sz="1000">
                <a:solidFill>
                  <a:schemeClr val="accent1"/>
                </a:solidFill>
                <a:latin typeface="Roboto Mono"/>
                <a:ea typeface="Roboto Mono"/>
                <a:cs typeface="Roboto Mono"/>
                <a:sym typeface="Roboto Mono"/>
              </a:rPr>
              <a:t>0: Helmet</a:t>
            </a:r>
            <a:endParaRPr b="1" sz="1000">
              <a:solidFill>
                <a:schemeClr val="accent1"/>
              </a:solidFill>
              <a:latin typeface="Roboto Mono"/>
              <a:ea typeface="Roboto Mono"/>
              <a:cs typeface="Roboto Mono"/>
              <a:sym typeface="Roboto Mono"/>
            </a:endParaRPr>
          </a:p>
          <a:p>
            <a:pPr indent="0" lvl="0" marL="0" rtl="0" algn="l">
              <a:lnSpc>
                <a:spcPct val="115000"/>
              </a:lnSpc>
              <a:spcBef>
                <a:spcPts val="1200"/>
              </a:spcBef>
              <a:spcAft>
                <a:spcPts val="1200"/>
              </a:spcAft>
              <a:buNone/>
            </a:pPr>
            <a:r>
              <a:t/>
            </a:r>
            <a:endParaRPr b="1" sz="1100">
              <a:solidFill>
                <a:schemeClr val="dk1"/>
              </a:solidFill>
            </a:endParaRPr>
          </a:p>
        </p:txBody>
      </p:sp>
      <p:pic>
        <p:nvPicPr>
          <p:cNvPr id="416" name="Google Shape;416;p36"/>
          <p:cNvPicPr preferRelativeResize="0"/>
          <p:nvPr/>
        </p:nvPicPr>
        <p:blipFill>
          <a:blip r:embed="rId4">
            <a:alphaModFix/>
          </a:blip>
          <a:stretch>
            <a:fillRect/>
          </a:stretch>
        </p:blipFill>
        <p:spPr>
          <a:xfrm>
            <a:off x="5750500" y="1943775"/>
            <a:ext cx="3307049" cy="16671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descr="A picture containing logo, symbol, emblem, graphics&#10;&#10;Description automatically generated" id="422" name="Google Shape;422;p37"/>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423" name="Google Shape;423;p37"/>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424" name="Google Shape;424;p37"/>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Smart Tracker</a:t>
            </a:r>
            <a:endParaRPr b="1" sz="2400">
              <a:solidFill>
                <a:schemeClr val="dk2"/>
              </a:solidFill>
              <a:latin typeface="Arial"/>
              <a:ea typeface="Arial"/>
              <a:cs typeface="Arial"/>
              <a:sym typeface="Arial"/>
            </a:endParaRPr>
          </a:p>
        </p:txBody>
      </p:sp>
      <p:sp>
        <p:nvSpPr>
          <p:cNvPr id="425" name="Google Shape;425;p37"/>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426" name="Google Shape;426;p37"/>
          <p:cNvSpPr txBox="1"/>
          <p:nvPr/>
        </p:nvSpPr>
        <p:spPr>
          <a:xfrm>
            <a:off x="162150" y="863700"/>
            <a:ext cx="8632500" cy="131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it" sz="1200">
                <a:solidFill>
                  <a:schemeClr val="accent1"/>
                </a:solidFill>
              </a:rPr>
              <a:t>1. Visual Identity Encoding</a:t>
            </a:r>
            <a:endParaRPr sz="1200">
              <a:solidFill>
                <a:schemeClr val="accent1"/>
              </a:solidFill>
            </a:endParaRPr>
          </a:p>
          <a:p>
            <a:pPr indent="-292100" lvl="0" marL="457200" rtl="0" algn="l">
              <a:lnSpc>
                <a:spcPct val="115000"/>
              </a:lnSpc>
              <a:spcBef>
                <a:spcPts val="1800"/>
              </a:spcBef>
              <a:spcAft>
                <a:spcPts val="0"/>
              </a:spcAft>
              <a:buClr>
                <a:schemeClr val="accent1"/>
              </a:buClr>
              <a:buSzPts val="1000"/>
              <a:buChar char="●"/>
            </a:pPr>
            <a:r>
              <a:rPr b="1" lang="it" sz="1000">
                <a:solidFill>
                  <a:schemeClr val="accent1"/>
                </a:solidFill>
              </a:rPr>
              <a:t>The Model:</a:t>
            </a:r>
            <a:r>
              <a:rPr lang="it" sz="1000">
                <a:solidFill>
                  <a:schemeClr val="dk1"/>
                </a:solidFill>
              </a:rPr>
              <a:t> A </a:t>
            </a:r>
            <a:r>
              <a:rPr b="1" lang="it" sz="1000">
                <a:solidFill>
                  <a:schemeClr val="accent1"/>
                </a:solidFill>
              </a:rPr>
              <a:t>ResNet-18</a:t>
            </a:r>
            <a:r>
              <a:rPr lang="it" sz="1000">
                <a:solidFill>
                  <a:schemeClr val="dk1"/>
                </a:solidFill>
              </a:rPr>
              <a:t> CNN modified to act as a </a:t>
            </a:r>
            <a:r>
              <a:rPr b="1" lang="it" sz="1000">
                <a:solidFill>
                  <a:schemeClr val="accent1"/>
                </a:solidFill>
              </a:rPr>
              <a:t>Feature Extractor</a:t>
            </a:r>
            <a:r>
              <a:rPr lang="it" sz="1000">
                <a:solidFill>
                  <a:schemeClr val="dk1"/>
                </a:solidFill>
              </a:rPr>
              <a:t>.</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b="1" lang="it" sz="1000">
                <a:solidFill>
                  <a:schemeClr val="accent1"/>
                </a:solidFill>
              </a:rPr>
              <a:t>The Process</a:t>
            </a:r>
            <a:r>
              <a:rPr b="1" lang="it" sz="1000">
                <a:solidFill>
                  <a:schemeClr val="dk1"/>
                </a:solidFill>
              </a:rPr>
              <a:t>:</a:t>
            </a:r>
            <a:r>
              <a:rPr lang="it" sz="1000">
                <a:solidFill>
                  <a:schemeClr val="dk1"/>
                </a:solidFill>
              </a:rPr>
              <a:t> It analyzes the visual texture, color, and patterns of the helmet.</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b="1" lang="it" sz="1000">
                <a:solidFill>
                  <a:schemeClr val="accent1"/>
                </a:solidFill>
              </a:rPr>
              <a:t>The Output (Embedding):</a:t>
            </a:r>
            <a:r>
              <a:rPr lang="it" sz="1000">
                <a:solidFill>
                  <a:schemeClr val="dk1"/>
                </a:solidFill>
              </a:rPr>
              <a:t> A 128-dimensional vector, it`s the player's "digital fingerprint." Even if the player moves across the screen, this vector remains mathematically similar, allowing us to recognize them.</a:t>
            </a:r>
            <a:endParaRPr sz="1000">
              <a:solidFill>
                <a:schemeClr val="dk1"/>
              </a:solidFill>
            </a:endParaRPr>
          </a:p>
        </p:txBody>
      </p:sp>
      <p:sp>
        <p:nvSpPr>
          <p:cNvPr id="427" name="Google Shape;427;p37"/>
          <p:cNvSpPr txBox="1"/>
          <p:nvPr/>
        </p:nvSpPr>
        <p:spPr>
          <a:xfrm>
            <a:off x="239100" y="2179325"/>
            <a:ext cx="8904900" cy="163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200">
                <a:solidFill>
                  <a:schemeClr val="accent1"/>
                </a:solidFill>
              </a:rPr>
              <a:t>2. The Foundation: Hybrid State &amp; Weighted Costs</a:t>
            </a:r>
            <a:endParaRPr b="1" sz="1200">
              <a:solidFill>
                <a:schemeClr val="accent1"/>
              </a:solidFill>
            </a:endParaRPr>
          </a:p>
          <a:p>
            <a:pPr indent="0" lvl="0" marL="0" rtl="0" algn="l">
              <a:lnSpc>
                <a:spcPct val="115000"/>
              </a:lnSpc>
              <a:spcBef>
                <a:spcPts val="400"/>
              </a:spcBef>
              <a:spcAft>
                <a:spcPts val="0"/>
              </a:spcAft>
              <a:buNone/>
            </a:pPr>
            <a:r>
              <a:rPr b="1" lang="it" sz="1100">
                <a:solidFill>
                  <a:schemeClr val="accent1"/>
                </a:solidFill>
              </a:rPr>
              <a:t>Identity = Physics + Appearance</a:t>
            </a:r>
            <a:endParaRPr b="1" sz="1100">
              <a:solidFill>
                <a:schemeClr val="accent1"/>
              </a:solidFill>
            </a:endParaRPr>
          </a:p>
          <a:p>
            <a:pPr indent="0" lvl="0" marL="0" rtl="0" algn="l">
              <a:lnSpc>
                <a:spcPct val="115000"/>
              </a:lnSpc>
              <a:spcBef>
                <a:spcPts val="1200"/>
              </a:spcBef>
              <a:spcAft>
                <a:spcPts val="0"/>
              </a:spcAft>
              <a:buNone/>
            </a:pPr>
            <a:r>
              <a:rPr lang="it" sz="1000">
                <a:solidFill>
                  <a:schemeClr val="dk1"/>
                </a:solidFill>
              </a:rPr>
              <a:t> Unlike standard trackers, we model a player's identity using two competing signals managed by a </a:t>
            </a:r>
            <a:r>
              <a:rPr b="1" lang="it" sz="1000">
                <a:solidFill>
                  <a:schemeClr val="accent1"/>
                </a:solidFill>
              </a:rPr>
              <a:t>Weighted Cost Matrix</a:t>
            </a:r>
            <a:r>
              <a:rPr lang="it" sz="1000">
                <a:solidFill>
                  <a:schemeClr val="dk1"/>
                </a:solidFill>
              </a:rPr>
              <a:t>.</a:t>
            </a:r>
            <a:endParaRPr sz="1000">
              <a:solidFill>
                <a:schemeClr val="dk1"/>
              </a:solidFill>
            </a:endParaRPr>
          </a:p>
          <a:p>
            <a:pPr indent="-292100" lvl="0" marL="457200" rtl="0" algn="l">
              <a:lnSpc>
                <a:spcPct val="115000"/>
              </a:lnSpc>
              <a:spcBef>
                <a:spcPts val="1200"/>
              </a:spcBef>
              <a:spcAft>
                <a:spcPts val="0"/>
              </a:spcAft>
              <a:buClr>
                <a:schemeClr val="accent1"/>
              </a:buClr>
              <a:buSzPts val="1000"/>
              <a:buChar char="●"/>
            </a:pPr>
            <a:r>
              <a:rPr b="1" lang="it" sz="1000">
                <a:solidFill>
                  <a:schemeClr val="accent1"/>
                </a:solidFill>
              </a:rPr>
              <a:t>The Physics (W</a:t>
            </a:r>
            <a:r>
              <a:rPr b="1" baseline="-25000" lang="it" sz="1000">
                <a:solidFill>
                  <a:schemeClr val="accent1"/>
                </a:solidFill>
              </a:rPr>
              <a:t>IOU</a:t>
            </a:r>
            <a:r>
              <a:rPr b="1" lang="it" sz="1000">
                <a:solidFill>
                  <a:schemeClr val="accent1"/>
                </a:solidFill>
              </a:rPr>
              <a:t>= 0.70):</a:t>
            </a:r>
            <a:r>
              <a:rPr lang="it" sz="1000">
                <a:solidFill>
                  <a:schemeClr val="dk1"/>
                </a:solidFill>
              </a:rPr>
              <a:t> We track position (BB). This is the dominant signal when a player is clearly visible to ensure smooth trajectories.</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b="1" lang="it" sz="1000">
                <a:solidFill>
                  <a:schemeClr val="accent1"/>
                </a:solidFill>
              </a:rPr>
              <a:t>The Appearance (W</a:t>
            </a:r>
            <a:r>
              <a:rPr b="1" baseline="-25000" lang="it" sz="1000">
                <a:solidFill>
                  <a:schemeClr val="accent1"/>
                </a:solidFill>
              </a:rPr>
              <a:t>ReID</a:t>
            </a:r>
            <a:r>
              <a:rPr b="1" lang="it" sz="1000">
                <a:solidFill>
                  <a:schemeClr val="accent1"/>
                </a:solidFill>
              </a:rPr>
              <a:t>= 0.30):</a:t>
            </a:r>
            <a:r>
              <a:rPr lang="it" sz="1000">
                <a:solidFill>
                  <a:schemeClr val="dk1"/>
                </a:solidFill>
              </a:rPr>
              <a:t> We track visual identity using a </a:t>
            </a:r>
            <a:r>
              <a:rPr b="1" lang="it" sz="1000">
                <a:solidFill>
                  <a:schemeClr val="accent1"/>
                </a:solidFill>
              </a:rPr>
              <a:t>Rolling Buffer</a:t>
            </a:r>
            <a:r>
              <a:rPr lang="it" sz="1000">
                <a:solidFill>
                  <a:schemeClr val="dk1"/>
                </a:solidFill>
              </a:rPr>
              <a:t> of the last 30 embeddings. Instead of comparing against a single blurry frame, we compare against the statistical </a:t>
            </a:r>
            <a:r>
              <a:rPr b="1" lang="it" sz="1000">
                <a:solidFill>
                  <a:schemeClr val="accent1"/>
                </a:solidFill>
              </a:rPr>
              <a:t>Mean Embedding</a:t>
            </a:r>
            <a:r>
              <a:rPr lang="it" sz="1000">
                <a:solidFill>
                  <a:schemeClr val="dk1"/>
                </a:solidFill>
              </a:rPr>
              <a:t>, creating a robust "Visual Center of Gravity."</a:t>
            </a:r>
            <a:endParaRPr b="1" sz="120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descr="A picture containing logo, symbol, emblem, graphics&#10;&#10;Description automatically generated" id="433" name="Google Shape;433;p38"/>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434" name="Google Shape;434;p38"/>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435" name="Google Shape;435;p38"/>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Results- </a:t>
            </a:r>
            <a:r>
              <a:rPr b="1" lang="it" sz="2400">
                <a:solidFill>
                  <a:schemeClr val="dk2"/>
                </a:solidFill>
              </a:rPr>
              <a:t>Smart Tracker</a:t>
            </a:r>
            <a:endParaRPr b="1" sz="2400">
              <a:solidFill>
                <a:schemeClr val="dk2"/>
              </a:solidFill>
              <a:latin typeface="Arial"/>
              <a:ea typeface="Arial"/>
              <a:cs typeface="Arial"/>
              <a:sym typeface="Arial"/>
            </a:endParaRPr>
          </a:p>
        </p:txBody>
      </p:sp>
      <p:sp>
        <p:nvSpPr>
          <p:cNvPr id="436" name="Google Shape;436;p38"/>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pic>
        <p:nvPicPr>
          <p:cNvPr id="437" name="Google Shape;437;p38" title="DeepSort.gif"/>
          <p:cNvPicPr preferRelativeResize="0"/>
          <p:nvPr/>
        </p:nvPicPr>
        <p:blipFill>
          <a:blip r:embed="rId4">
            <a:alphaModFix/>
          </a:blip>
          <a:stretch>
            <a:fillRect/>
          </a:stretch>
        </p:blipFill>
        <p:spPr>
          <a:xfrm>
            <a:off x="425400" y="1351926"/>
            <a:ext cx="3591126" cy="1522775"/>
          </a:xfrm>
          <a:prstGeom prst="rect">
            <a:avLst/>
          </a:prstGeom>
          <a:noFill/>
          <a:ln>
            <a:noFill/>
          </a:ln>
        </p:spPr>
      </p:pic>
      <p:pic>
        <p:nvPicPr>
          <p:cNvPr id="438" name="Google Shape;438;p38" title="Custom_Tracker.gif"/>
          <p:cNvPicPr preferRelativeResize="0"/>
          <p:nvPr/>
        </p:nvPicPr>
        <p:blipFill>
          <a:blip r:embed="rId5">
            <a:alphaModFix/>
          </a:blip>
          <a:stretch>
            <a:fillRect/>
          </a:stretch>
        </p:blipFill>
        <p:spPr>
          <a:xfrm>
            <a:off x="2776438" y="3270725"/>
            <a:ext cx="3591126" cy="1522784"/>
          </a:xfrm>
          <a:prstGeom prst="rect">
            <a:avLst/>
          </a:prstGeom>
          <a:noFill/>
          <a:ln>
            <a:noFill/>
          </a:ln>
        </p:spPr>
      </p:pic>
      <p:pic>
        <p:nvPicPr>
          <p:cNvPr id="439" name="Google Shape;439;p38" title="ByteTrack.gif"/>
          <p:cNvPicPr preferRelativeResize="0"/>
          <p:nvPr/>
        </p:nvPicPr>
        <p:blipFill>
          <a:blip r:embed="rId6">
            <a:alphaModFix/>
          </a:blip>
          <a:stretch>
            <a:fillRect/>
          </a:stretch>
        </p:blipFill>
        <p:spPr>
          <a:xfrm>
            <a:off x="5115812" y="1351912"/>
            <a:ext cx="3591126" cy="1522801"/>
          </a:xfrm>
          <a:prstGeom prst="rect">
            <a:avLst/>
          </a:prstGeom>
          <a:noFill/>
          <a:ln>
            <a:noFill/>
          </a:ln>
        </p:spPr>
      </p:pic>
      <p:sp>
        <p:nvSpPr>
          <p:cNvPr id="440" name="Google Shape;440;p38"/>
          <p:cNvSpPr txBox="1"/>
          <p:nvPr/>
        </p:nvSpPr>
        <p:spPr>
          <a:xfrm>
            <a:off x="302150" y="921750"/>
            <a:ext cx="3837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chemeClr val="accent1"/>
                </a:solidFill>
              </a:rPr>
              <a:t>DeepSORT</a:t>
            </a:r>
            <a:endParaRPr b="1" sz="1200">
              <a:solidFill>
                <a:schemeClr val="accent1"/>
              </a:solidFill>
            </a:endParaRPr>
          </a:p>
        </p:txBody>
      </p:sp>
      <p:sp>
        <p:nvSpPr>
          <p:cNvPr id="441" name="Google Shape;441;p38"/>
          <p:cNvSpPr txBox="1"/>
          <p:nvPr/>
        </p:nvSpPr>
        <p:spPr>
          <a:xfrm>
            <a:off x="5831663" y="921738"/>
            <a:ext cx="2159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chemeClr val="accent1"/>
                </a:solidFill>
              </a:rPr>
              <a:t>ByteTrack</a:t>
            </a:r>
            <a:endParaRPr b="1" sz="1200">
              <a:solidFill>
                <a:schemeClr val="accent1"/>
              </a:solidFill>
            </a:endParaRPr>
          </a:p>
        </p:txBody>
      </p:sp>
      <p:sp>
        <p:nvSpPr>
          <p:cNvPr id="442" name="Google Shape;442;p38"/>
          <p:cNvSpPr txBox="1"/>
          <p:nvPr/>
        </p:nvSpPr>
        <p:spPr>
          <a:xfrm>
            <a:off x="3492313" y="2855988"/>
            <a:ext cx="2159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chemeClr val="accent1"/>
                </a:solidFill>
              </a:rPr>
              <a:t>Custom</a:t>
            </a:r>
            <a:endParaRPr b="1" sz="1200">
              <a:solidFill>
                <a:schemeClr val="accen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descr="A picture containing logo, symbol, emblem, graphics&#10;&#10;Description automatically generated" id="448" name="Google Shape;448;p39"/>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449" name="Google Shape;449;p39"/>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450" name="Google Shape;450;p39"/>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Smart Tracker</a:t>
            </a:r>
            <a:endParaRPr b="1" sz="2400">
              <a:solidFill>
                <a:schemeClr val="dk2"/>
              </a:solidFill>
              <a:latin typeface="Arial"/>
              <a:ea typeface="Arial"/>
              <a:cs typeface="Arial"/>
              <a:sym typeface="Arial"/>
            </a:endParaRPr>
          </a:p>
        </p:txBody>
      </p:sp>
      <p:sp>
        <p:nvSpPr>
          <p:cNvPr id="451" name="Google Shape;451;p39"/>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452" name="Google Shape;452;p39"/>
          <p:cNvSpPr txBox="1"/>
          <p:nvPr/>
        </p:nvSpPr>
        <p:spPr>
          <a:xfrm>
            <a:off x="260925" y="860875"/>
            <a:ext cx="8539500" cy="201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200">
                <a:solidFill>
                  <a:schemeClr val="accent1"/>
                </a:solidFill>
              </a:rPr>
              <a:t>3</a:t>
            </a:r>
            <a:r>
              <a:rPr b="1" lang="it" sz="1200">
                <a:solidFill>
                  <a:schemeClr val="accent1"/>
                </a:solidFill>
              </a:rPr>
              <a:t>. The Core Logic: Two-Stage Association</a:t>
            </a:r>
            <a:endParaRPr b="1" sz="1200">
              <a:solidFill>
                <a:schemeClr val="accent1"/>
              </a:solidFill>
            </a:endParaRPr>
          </a:p>
          <a:p>
            <a:pPr indent="0" lvl="0" marL="0" rtl="0" algn="l">
              <a:lnSpc>
                <a:spcPct val="115000"/>
              </a:lnSpc>
              <a:spcBef>
                <a:spcPts val="400"/>
              </a:spcBef>
              <a:spcAft>
                <a:spcPts val="0"/>
              </a:spcAft>
              <a:buNone/>
            </a:pPr>
            <a:r>
              <a:rPr b="1" lang="it" sz="1100">
                <a:solidFill>
                  <a:schemeClr val="accent1"/>
                </a:solidFill>
              </a:rPr>
              <a:t>Handling Visibility vs. Occlusion</a:t>
            </a:r>
            <a:endParaRPr sz="1000">
              <a:solidFill>
                <a:schemeClr val="dk1"/>
              </a:solidFill>
            </a:endParaRPr>
          </a:p>
          <a:p>
            <a:pPr indent="-292100" lvl="0" marL="457200" rtl="0" algn="l">
              <a:lnSpc>
                <a:spcPct val="115000"/>
              </a:lnSpc>
              <a:spcBef>
                <a:spcPts val="1200"/>
              </a:spcBef>
              <a:spcAft>
                <a:spcPts val="0"/>
              </a:spcAft>
              <a:buClr>
                <a:schemeClr val="accent1"/>
              </a:buClr>
              <a:buSzPts val="1000"/>
              <a:buChar char="●"/>
            </a:pPr>
            <a:r>
              <a:rPr b="1" lang="it" sz="1000">
                <a:solidFill>
                  <a:schemeClr val="accent1"/>
                </a:solidFill>
              </a:rPr>
              <a:t>Stage 1: Active Tracking (High Precision):</a:t>
            </a:r>
            <a:endParaRPr b="1" sz="1000">
              <a:solidFill>
                <a:schemeClr val="accent1"/>
              </a:solidFill>
            </a:endParaRPr>
          </a:p>
          <a:p>
            <a:pPr indent="-292100" lvl="1" marL="914400" rtl="0" algn="l">
              <a:lnSpc>
                <a:spcPct val="115000"/>
              </a:lnSpc>
              <a:spcBef>
                <a:spcPts val="0"/>
              </a:spcBef>
              <a:spcAft>
                <a:spcPts val="0"/>
              </a:spcAft>
              <a:buClr>
                <a:schemeClr val="dk1"/>
              </a:buClr>
              <a:buSzPts val="1000"/>
              <a:buChar char="○"/>
            </a:pPr>
            <a:r>
              <a:rPr lang="it" sz="1000">
                <a:solidFill>
                  <a:schemeClr val="dk1"/>
                </a:solidFill>
              </a:rPr>
              <a:t>For visible players, we enforce a strict </a:t>
            </a:r>
            <a:r>
              <a:rPr b="1" lang="it" sz="1000">
                <a:solidFill>
                  <a:schemeClr val="accent1"/>
                </a:solidFill>
              </a:rPr>
              <a:t>IoU Veto</a:t>
            </a:r>
            <a:r>
              <a:rPr lang="it" sz="1000">
                <a:solidFill>
                  <a:schemeClr val="dk1"/>
                </a:solidFill>
              </a:rPr>
              <a:t>. Even if the visual match is perfect, if the boxes don't overlap, the match is rejected. This prevents IDs from "teleporting" across the field.</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b="1" lang="it" sz="1000">
                <a:solidFill>
                  <a:schemeClr val="accent1"/>
                </a:solidFill>
              </a:rPr>
              <a:t>Stage 2: Lost Recovery (High Recall):</a:t>
            </a:r>
            <a:endParaRPr b="1" sz="1000">
              <a:solidFill>
                <a:schemeClr val="accent1"/>
              </a:solidFill>
            </a:endParaRPr>
          </a:p>
          <a:p>
            <a:pPr indent="-292100" lvl="1" marL="914400" rtl="0" algn="l">
              <a:lnSpc>
                <a:spcPct val="115000"/>
              </a:lnSpc>
              <a:spcBef>
                <a:spcPts val="0"/>
              </a:spcBef>
              <a:spcAft>
                <a:spcPts val="0"/>
              </a:spcAft>
              <a:buClr>
                <a:schemeClr val="dk1"/>
              </a:buClr>
              <a:buSzPts val="1000"/>
              <a:buChar char="○"/>
            </a:pPr>
            <a:r>
              <a:rPr lang="it" sz="1000">
                <a:solidFill>
                  <a:schemeClr val="dk1"/>
                </a:solidFill>
              </a:rPr>
              <a:t>When a track is lost (occluded), it enters a "Memory State."</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it" sz="1000">
                <a:solidFill>
                  <a:schemeClr val="dk1"/>
                </a:solidFill>
              </a:rPr>
              <a:t>The system scans unmatched detections using </a:t>
            </a:r>
            <a:r>
              <a:rPr b="1" lang="it" sz="1000">
                <a:solidFill>
                  <a:schemeClr val="accent1"/>
                </a:solidFill>
              </a:rPr>
              <a:t>Visual Similarity Only</a:t>
            </a:r>
            <a:r>
              <a:rPr lang="it" sz="1000">
                <a:solidFill>
                  <a:schemeClr val="accent1"/>
                </a:solidFill>
              </a:rPr>
              <a:t> </a:t>
            </a:r>
            <a:r>
              <a:rPr lang="it" sz="1000">
                <a:solidFill>
                  <a:schemeClr val="dk1"/>
                </a:solidFill>
              </a:rPr>
              <a:t>(ignoring position). If a new detection strongly matches a lost track's Mean Embedding (&gt;0.60% similarity), the old ID is "snapped" onto the new object, automatically stitching the broken track.</a:t>
            </a:r>
            <a:endParaRPr sz="1000">
              <a:solidFill>
                <a:schemeClr val="dk1"/>
              </a:solidFill>
            </a:endParaRPr>
          </a:p>
        </p:txBody>
      </p:sp>
      <p:sp>
        <p:nvSpPr>
          <p:cNvPr id="453" name="Google Shape;453;p39"/>
          <p:cNvSpPr txBox="1"/>
          <p:nvPr/>
        </p:nvSpPr>
        <p:spPr>
          <a:xfrm>
            <a:off x="221400" y="2901200"/>
            <a:ext cx="7327200" cy="19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it" sz="1200">
                <a:solidFill>
                  <a:schemeClr val="accent1"/>
                </a:solidFill>
              </a:rPr>
              <a:t>4</a:t>
            </a:r>
            <a:r>
              <a:rPr b="1" lang="it" sz="1200">
                <a:solidFill>
                  <a:schemeClr val="accent1"/>
                </a:solidFill>
              </a:rPr>
              <a:t>. Lifecycle &amp; Output Generation</a:t>
            </a:r>
            <a:endParaRPr b="1" sz="1200">
              <a:solidFill>
                <a:schemeClr val="accent1"/>
              </a:solidFill>
            </a:endParaRPr>
          </a:p>
          <a:p>
            <a:pPr indent="0" lvl="0" marL="0" rtl="0" algn="l">
              <a:lnSpc>
                <a:spcPct val="115000"/>
              </a:lnSpc>
              <a:spcBef>
                <a:spcPts val="1200"/>
              </a:spcBef>
              <a:spcAft>
                <a:spcPts val="0"/>
              </a:spcAft>
              <a:buNone/>
            </a:pPr>
            <a:r>
              <a:rPr b="1" lang="it" sz="1100">
                <a:solidFill>
                  <a:schemeClr val="accent1"/>
                </a:solidFill>
              </a:rPr>
              <a:t>Data Hygiene</a:t>
            </a:r>
            <a:endParaRPr b="1" sz="1100">
              <a:solidFill>
                <a:schemeClr val="accent1"/>
              </a:solidFill>
            </a:endParaRPr>
          </a:p>
          <a:p>
            <a:pPr indent="-292100" lvl="0" marL="457200" rtl="0" algn="l">
              <a:lnSpc>
                <a:spcPct val="115000"/>
              </a:lnSpc>
              <a:spcBef>
                <a:spcPts val="1200"/>
              </a:spcBef>
              <a:spcAft>
                <a:spcPts val="0"/>
              </a:spcAft>
              <a:buClr>
                <a:schemeClr val="accent1"/>
              </a:buClr>
              <a:buSzPts val="1000"/>
              <a:buChar char="●"/>
            </a:pPr>
            <a:r>
              <a:rPr b="1" lang="it" sz="1000">
                <a:solidFill>
                  <a:schemeClr val="accent1"/>
                </a:solidFill>
              </a:rPr>
              <a:t>Memory Window:</a:t>
            </a:r>
            <a:r>
              <a:rPr lang="it" sz="1000">
                <a:solidFill>
                  <a:schemeClr val="dk1"/>
                </a:solidFill>
              </a:rPr>
              <a:t> "Lost" tracks are kept alive for</a:t>
            </a:r>
            <a:r>
              <a:rPr lang="it" sz="1000">
                <a:solidFill>
                  <a:schemeClr val="accent1"/>
                </a:solidFill>
              </a:rPr>
              <a:t> </a:t>
            </a:r>
            <a:r>
              <a:rPr b="1" lang="it" sz="1000">
                <a:solidFill>
                  <a:schemeClr val="accent1"/>
                </a:solidFill>
              </a:rPr>
              <a:t>60 frames</a:t>
            </a:r>
            <a:r>
              <a:rPr lang="it" sz="1000">
                <a:solidFill>
                  <a:schemeClr val="dk1"/>
                </a:solidFill>
              </a:rPr>
              <a:t> (~1 second). If not visually re-acquired by then, they are permanently deleted.</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b="1" lang="it" sz="1000">
                <a:solidFill>
                  <a:schemeClr val="accent1"/>
                </a:solidFill>
              </a:rPr>
              <a:t>Noise Filtration:</a:t>
            </a:r>
            <a:r>
              <a:rPr lang="it" sz="1000">
                <a:solidFill>
                  <a:schemeClr val="dk1"/>
                </a:solidFill>
              </a:rPr>
              <a:t> Any track shorter than 15 frames is discarded as noise (e.g., referees, ball).</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b="1" lang="it" sz="1000">
                <a:solidFill>
                  <a:schemeClr val="accent1"/>
                </a:solidFill>
              </a:rPr>
              <a:t>Dual-Crop Export:</a:t>
            </a:r>
            <a:r>
              <a:rPr lang="it" sz="1000">
                <a:solidFill>
                  <a:schemeClr val="dk1"/>
                </a:solidFill>
              </a:rPr>
              <a:t> The surviving tracks generate the training data:</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b="1" lang="it" sz="1000">
                <a:solidFill>
                  <a:schemeClr val="accent1"/>
                </a:solidFill>
              </a:rPr>
              <a:t>Tight Crop (64px):</a:t>
            </a:r>
            <a:r>
              <a:rPr lang="it" sz="1000">
                <a:solidFill>
                  <a:schemeClr val="dk1"/>
                </a:solidFill>
              </a:rPr>
              <a:t> Saved to maintain the ID.</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b="1" lang="it" sz="1000">
                <a:solidFill>
                  <a:schemeClr val="accent1"/>
                </a:solidFill>
              </a:rPr>
              <a:t>Context Crop (128px):</a:t>
            </a:r>
            <a:r>
              <a:rPr lang="it" sz="1000">
                <a:solidFill>
                  <a:schemeClr val="accent1"/>
                </a:solidFill>
              </a:rPr>
              <a:t> </a:t>
            </a:r>
            <a:r>
              <a:rPr lang="it" sz="1000">
                <a:solidFill>
                  <a:schemeClr val="dk1"/>
                </a:solidFill>
              </a:rPr>
              <a:t>Saved to feed the Impact Detection model (capturing the collision environment).</a:t>
            </a:r>
            <a:endParaRPr sz="1000">
              <a:solidFill>
                <a:schemeClr val="dk1"/>
              </a:solidFill>
            </a:endParaRPr>
          </a:p>
        </p:txBody>
      </p:sp>
      <p:pic>
        <p:nvPicPr>
          <p:cNvPr id="454" name="Google Shape;454;p39" title="H27_1.jpg"/>
          <p:cNvPicPr preferRelativeResize="0"/>
          <p:nvPr/>
        </p:nvPicPr>
        <p:blipFill>
          <a:blip r:embed="rId4">
            <a:alphaModFix/>
          </a:blip>
          <a:stretch>
            <a:fillRect/>
          </a:stretch>
        </p:blipFill>
        <p:spPr>
          <a:xfrm>
            <a:off x="7581175" y="3431793"/>
            <a:ext cx="1219200" cy="1219200"/>
          </a:xfrm>
          <a:prstGeom prst="rect">
            <a:avLst/>
          </a:prstGeom>
          <a:noFill/>
          <a:ln cap="flat" cmpd="sng" w="19050">
            <a:solidFill>
              <a:srgbClr val="0000FF"/>
            </a:solidFill>
            <a:prstDash val="solid"/>
            <a:round/>
            <a:headEnd len="sm" w="sm" type="none"/>
            <a:tailEnd len="sm" w="sm" type="none"/>
          </a:ln>
        </p:spPr>
      </p:pic>
      <p:sp>
        <p:nvSpPr>
          <p:cNvPr id="455" name="Google Shape;455;p39"/>
          <p:cNvSpPr/>
          <p:nvPr/>
        </p:nvSpPr>
        <p:spPr>
          <a:xfrm>
            <a:off x="7975100" y="3850950"/>
            <a:ext cx="425400" cy="38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descr="A picture containing logo, symbol, emblem, graphics&#10;&#10;Description automatically generated" id="461" name="Google Shape;461;p40"/>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462" name="Google Shape;462;p40"/>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463" name="Google Shape;463;p40"/>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R(2+1) CNN</a:t>
            </a:r>
            <a:endParaRPr b="1" sz="2400">
              <a:solidFill>
                <a:schemeClr val="dk2"/>
              </a:solidFill>
              <a:latin typeface="Arial"/>
              <a:ea typeface="Arial"/>
              <a:cs typeface="Arial"/>
              <a:sym typeface="Arial"/>
            </a:endParaRPr>
          </a:p>
        </p:txBody>
      </p:sp>
      <p:sp>
        <p:nvSpPr>
          <p:cNvPr id="464" name="Google Shape;464;p40"/>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465" name="Google Shape;465;p40"/>
          <p:cNvSpPr txBox="1"/>
          <p:nvPr/>
        </p:nvSpPr>
        <p:spPr>
          <a:xfrm>
            <a:off x="225750" y="960125"/>
            <a:ext cx="8692500" cy="181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200">
                <a:solidFill>
                  <a:schemeClr val="accent1"/>
                </a:solidFill>
              </a:rPr>
              <a:t>1. The Architecture: Factorized Convolutions</a:t>
            </a:r>
            <a:endParaRPr b="1" sz="1200">
              <a:solidFill>
                <a:schemeClr val="accent1"/>
              </a:solidFill>
            </a:endParaRPr>
          </a:p>
          <a:p>
            <a:pPr indent="0" lvl="0" marL="0" rtl="0" algn="l">
              <a:lnSpc>
                <a:spcPct val="115000"/>
              </a:lnSpc>
              <a:spcBef>
                <a:spcPts val="400"/>
              </a:spcBef>
              <a:spcAft>
                <a:spcPts val="0"/>
              </a:spcAft>
              <a:buNone/>
            </a:pPr>
            <a:r>
              <a:rPr lang="it" sz="1000">
                <a:solidFill>
                  <a:schemeClr val="dk1"/>
                </a:solidFill>
              </a:rPr>
              <a:t>Standard 3D CNNs use massive cubic kernels (3 x 3 x 3) to learn space and time simultaneously, which is computationally heavy and hard to optimize. The </a:t>
            </a:r>
            <a:r>
              <a:rPr b="1" lang="it" sz="1000">
                <a:solidFill>
                  <a:schemeClr val="accent1"/>
                </a:solidFill>
              </a:rPr>
              <a:t>R(2+1)D-18</a:t>
            </a:r>
            <a:r>
              <a:rPr lang="it" sz="1000">
                <a:solidFill>
                  <a:schemeClr val="dk1"/>
                </a:solidFill>
              </a:rPr>
              <a:t> model solves this via </a:t>
            </a:r>
            <a:r>
              <a:rPr b="1" lang="it" sz="1000">
                <a:solidFill>
                  <a:schemeClr val="accent1"/>
                </a:solidFill>
              </a:rPr>
              <a:t>Factorization</a:t>
            </a:r>
            <a:r>
              <a:rPr lang="it" sz="1000">
                <a:solidFill>
                  <a:schemeClr val="dk1"/>
                </a:solidFill>
              </a:rPr>
              <a:t>.</a:t>
            </a:r>
            <a:endParaRPr sz="1000">
              <a:solidFill>
                <a:schemeClr val="dk1"/>
              </a:solidFill>
            </a:endParaRPr>
          </a:p>
          <a:p>
            <a:pPr indent="-292100" lvl="0" marL="457200" rtl="0" algn="l">
              <a:lnSpc>
                <a:spcPct val="115000"/>
              </a:lnSpc>
              <a:spcBef>
                <a:spcPts val="1200"/>
              </a:spcBef>
              <a:spcAft>
                <a:spcPts val="0"/>
              </a:spcAft>
              <a:buClr>
                <a:schemeClr val="accent1"/>
              </a:buClr>
              <a:buSzPts val="1000"/>
              <a:buChar char="●"/>
            </a:pPr>
            <a:r>
              <a:rPr b="1" lang="it" sz="1000">
                <a:solidFill>
                  <a:schemeClr val="accent1"/>
                </a:solidFill>
              </a:rPr>
              <a:t>Spatial Phase (2D)</a:t>
            </a:r>
            <a:r>
              <a:rPr b="1" lang="it" sz="1000">
                <a:solidFill>
                  <a:schemeClr val="dk1"/>
                </a:solidFill>
              </a:rPr>
              <a:t>:</a:t>
            </a:r>
            <a:r>
              <a:rPr lang="it" sz="1000">
                <a:solidFill>
                  <a:schemeClr val="dk1"/>
                </a:solidFill>
              </a:rPr>
              <a:t> The model first applies spatial convolutions (</a:t>
            </a:r>
            <a:r>
              <a:rPr lang="it" sz="1000">
                <a:solidFill>
                  <a:schemeClr val="dk1"/>
                </a:solidFill>
              </a:rPr>
              <a:t>3 x 3 x 1</a:t>
            </a:r>
            <a:r>
              <a:rPr lang="it" sz="1000">
                <a:solidFill>
                  <a:schemeClr val="dk1"/>
                </a:solidFill>
              </a:rPr>
              <a:t>) to understand the </a:t>
            </a:r>
            <a:r>
              <a:rPr i="1" lang="it" sz="1000">
                <a:solidFill>
                  <a:schemeClr val="dk1"/>
                </a:solidFill>
              </a:rPr>
              <a:t>shape</a:t>
            </a:r>
            <a:r>
              <a:rPr lang="it" sz="1000">
                <a:solidFill>
                  <a:schemeClr val="dk1"/>
                </a:solidFill>
              </a:rPr>
              <a:t> of the helmet and players.</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b="1" lang="it" sz="1000">
                <a:solidFill>
                  <a:schemeClr val="accent1"/>
                </a:solidFill>
              </a:rPr>
              <a:t>Temporal Phase (1D):</a:t>
            </a:r>
            <a:r>
              <a:rPr lang="it" sz="1000">
                <a:solidFill>
                  <a:schemeClr val="dk1"/>
                </a:solidFill>
              </a:rPr>
              <a:t> It immediately follows with temporal convolutions (1</a:t>
            </a:r>
            <a:r>
              <a:rPr lang="it" sz="1000">
                <a:solidFill>
                  <a:schemeClr val="dk1"/>
                </a:solidFill>
              </a:rPr>
              <a:t> x 1 x 3</a:t>
            </a:r>
            <a:r>
              <a:rPr lang="it" sz="1000">
                <a:solidFill>
                  <a:schemeClr val="dk1"/>
                </a:solidFill>
              </a:rPr>
              <a:t>) to understand the </a:t>
            </a:r>
            <a:r>
              <a:rPr i="1" lang="it" sz="1000">
                <a:solidFill>
                  <a:schemeClr val="dk1"/>
                </a:solidFill>
              </a:rPr>
              <a:t>movement</a:t>
            </a:r>
            <a:r>
              <a:rPr lang="it" sz="1000">
                <a:solidFill>
                  <a:schemeClr val="dk1"/>
                </a:solidFill>
              </a:rPr>
              <a:t> (velocity/acceleration) across frames.</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b="1" lang="it" sz="1000">
                <a:solidFill>
                  <a:schemeClr val="accent1"/>
                </a:solidFill>
              </a:rPr>
              <a:t>Non-Linearity:</a:t>
            </a:r>
            <a:r>
              <a:rPr lang="it" sz="1000">
                <a:solidFill>
                  <a:schemeClr val="accent1"/>
                </a:solidFill>
              </a:rPr>
              <a:t> </a:t>
            </a:r>
            <a:r>
              <a:rPr lang="it" sz="1000">
                <a:solidFill>
                  <a:schemeClr val="dk1"/>
                </a:solidFill>
              </a:rPr>
              <a:t>Crucially, a nonlinear activation (ReLU) is inserted </a:t>
            </a:r>
            <a:r>
              <a:rPr i="1" lang="it" sz="1000">
                <a:solidFill>
                  <a:schemeClr val="dk1"/>
                </a:solidFill>
              </a:rPr>
              <a:t>between</a:t>
            </a:r>
            <a:r>
              <a:rPr lang="it" sz="1000">
                <a:solidFill>
                  <a:schemeClr val="dk1"/>
                </a:solidFill>
              </a:rPr>
              <a:t> these two steps, doubling the network's ability to learn complex motion patterns compared to a standard 3D CNN.</a:t>
            </a:r>
            <a:endParaRPr sz="1000">
              <a:solidFill>
                <a:schemeClr val="dk1"/>
              </a:solidFill>
            </a:endParaRPr>
          </a:p>
        </p:txBody>
      </p:sp>
      <p:sp>
        <p:nvSpPr>
          <p:cNvPr id="466" name="Google Shape;466;p40"/>
          <p:cNvSpPr txBox="1"/>
          <p:nvPr/>
        </p:nvSpPr>
        <p:spPr>
          <a:xfrm>
            <a:off x="225750" y="2778413"/>
            <a:ext cx="8918400" cy="201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200">
                <a:solidFill>
                  <a:schemeClr val="accent1"/>
                </a:solidFill>
              </a:rPr>
              <a:t>2. The Input Volume &amp; Custom Head</a:t>
            </a:r>
            <a:endParaRPr b="1" sz="1200">
              <a:solidFill>
                <a:schemeClr val="accent1"/>
              </a:solidFill>
            </a:endParaRPr>
          </a:p>
          <a:p>
            <a:pPr indent="0" lvl="0" marL="0" rtl="0" algn="l">
              <a:lnSpc>
                <a:spcPct val="115000"/>
              </a:lnSpc>
              <a:spcBef>
                <a:spcPts val="400"/>
              </a:spcBef>
              <a:spcAft>
                <a:spcPts val="0"/>
              </a:spcAft>
              <a:buNone/>
            </a:pPr>
            <a:r>
              <a:rPr b="1" lang="it" sz="1100">
                <a:solidFill>
                  <a:schemeClr val="accent1"/>
                </a:solidFill>
              </a:rPr>
              <a:t>Context-Aware Learning</a:t>
            </a:r>
            <a:endParaRPr sz="1000">
              <a:solidFill>
                <a:schemeClr val="dk1"/>
              </a:solidFill>
            </a:endParaRPr>
          </a:p>
          <a:p>
            <a:pPr indent="-292100" lvl="0" marL="457200" rtl="0" algn="l">
              <a:lnSpc>
                <a:spcPct val="115000"/>
              </a:lnSpc>
              <a:spcBef>
                <a:spcPts val="1200"/>
              </a:spcBef>
              <a:spcAft>
                <a:spcPts val="0"/>
              </a:spcAft>
              <a:buClr>
                <a:schemeClr val="accent1"/>
              </a:buClr>
              <a:buSzPts val="1000"/>
              <a:buChar char="●"/>
            </a:pPr>
            <a:r>
              <a:rPr b="1" lang="it" sz="1000">
                <a:solidFill>
                  <a:schemeClr val="accent1"/>
                </a:solidFill>
              </a:rPr>
              <a:t>The Input:</a:t>
            </a:r>
            <a:r>
              <a:rPr lang="it" sz="1000">
                <a:solidFill>
                  <a:schemeClr val="dk1"/>
                </a:solidFill>
              </a:rPr>
              <a:t> A 4D Tensor (16 frames x 3 channels x 64 x 64). This represents a ~0.3-second "video volume" centered on the tracked player using the </a:t>
            </a:r>
            <a:r>
              <a:rPr b="1" lang="it" sz="1000">
                <a:solidFill>
                  <a:schemeClr val="accent1"/>
                </a:solidFill>
              </a:rPr>
              <a:t>Context Crops</a:t>
            </a:r>
            <a:r>
              <a:rPr lang="it" sz="1000">
                <a:solidFill>
                  <a:schemeClr val="accent1"/>
                </a:solidFill>
              </a:rPr>
              <a:t>.</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b="1" lang="it" sz="1000">
                <a:solidFill>
                  <a:schemeClr val="accent1"/>
                </a:solidFill>
              </a:rPr>
              <a:t>The Custom Head</a:t>
            </a:r>
            <a:r>
              <a:rPr b="1" lang="it" sz="1000">
                <a:solidFill>
                  <a:schemeClr val="dk1"/>
                </a:solidFill>
              </a:rPr>
              <a:t>:</a:t>
            </a:r>
            <a:r>
              <a:rPr lang="it" sz="1000">
                <a:solidFill>
                  <a:schemeClr val="dk1"/>
                </a:solidFill>
              </a:rPr>
              <a:t> We replace the standard classification layer with a robust, domain-specific head:</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b="1" lang="it" sz="1000">
                <a:solidFill>
                  <a:schemeClr val="accent1"/>
                </a:solidFill>
              </a:rPr>
              <a:t>High Dropout (0.5):</a:t>
            </a:r>
            <a:r>
              <a:rPr lang="it" sz="1000">
                <a:solidFill>
                  <a:schemeClr val="dk1"/>
                </a:solidFill>
              </a:rPr>
              <a:t> Randomly disables 50% of neurons during training. This forces the model to look at motion dynamics rather than memorizing static details like specific jersey numbers.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b="1" lang="it" sz="1000">
                <a:solidFill>
                  <a:schemeClr val="accent1"/>
                </a:solidFill>
              </a:rPr>
              <a:t>Frame-wise Logits</a:t>
            </a:r>
            <a:r>
              <a:rPr b="1" lang="it" sz="1000">
                <a:solidFill>
                  <a:schemeClr val="dk1"/>
                </a:solidFill>
              </a:rPr>
              <a:t>:</a:t>
            </a:r>
            <a:r>
              <a:rPr lang="it" sz="1000">
                <a:solidFill>
                  <a:schemeClr val="dk1"/>
                </a:solidFill>
              </a:rPr>
              <a:t> The model outputs a probability score for </a:t>
            </a:r>
            <a:r>
              <a:rPr i="1" lang="it" sz="1000">
                <a:solidFill>
                  <a:schemeClr val="dk1"/>
                </a:solidFill>
              </a:rPr>
              <a:t>every frame</a:t>
            </a:r>
            <a:r>
              <a:rPr lang="it" sz="1000">
                <a:solidFill>
                  <a:schemeClr val="dk1"/>
                </a:solidFill>
              </a:rPr>
              <a:t> in the sequence, allowing precise temporal localization of the hit.</a:t>
            </a:r>
            <a:endParaRPr sz="1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descr="A picture containing logo, symbol, emblem, graphics&#10;&#10;Description automatically generated" id="472" name="Google Shape;472;p41"/>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473" name="Google Shape;473;p41"/>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474" name="Google Shape;474;p41"/>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R(2+1) CNN</a:t>
            </a:r>
            <a:endParaRPr b="1" sz="2400">
              <a:solidFill>
                <a:schemeClr val="dk2"/>
              </a:solidFill>
              <a:latin typeface="Arial"/>
              <a:ea typeface="Arial"/>
              <a:cs typeface="Arial"/>
              <a:sym typeface="Arial"/>
            </a:endParaRPr>
          </a:p>
        </p:txBody>
      </p:sp>
      <p:sp>
        <p:nvSpPr>
          <p:cNvPr id="475" name="Google Shape;475;p41"/>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476" name="Google Shape;476;p41"/>
          <p:cNvSpPr txBox="1"/>
          <p:nvPr/>
        </p:nvSpPr>
        <p:spPr>
          <a:xfrm>
            <a:off x="425400" y="995425"/>
            <a:ext cx="8593200" cy="212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it" sz="1200">
                <a:solidFill>
                  <a:schemeClr val="accent1"/>
                </a:solidFill>
              </a:rPr>
              <a:t>3. Inference Strategy: Sliding Window Aggregation</a:t>
            </a:r>
            <a:endParaRPr b="1" sz="1200">
              <a:solidFill>
                <a:schemeClr val="accent1"/>
              </a:solidFill>
            </a:endParaRPr>
          </a:p>
          <a:p>
            <a:pPr indent="0" lvl="0" marL="0" rtl="0" algn="l">
              <a:lnSpc>
                <a:spcPct val="115000"/>
              </a:lnSpc>
              <a:spcBef>
                <a:spcPts val="1200"/>
              </a:spcBef>
              <a:spcAft>
                <a:spcPts val="0"/>
              </a:spcAft>
              <a:buNone/>
            </a:pPr>
            <a:r>
              <a:rPr b="1" lang="it" sz="1100">
                <a:solidFill>
                  <a:schemeClr val="accent1"/>
                </a:solidFill>
              </a:rPr>
              <a:t>Stabilizing Predictions via Voting</a:t>
            </a:r>
            <a:endParaRPr b="1" sz="1100">
              <a:solidFill>
                <a:schemeClr val="accent1"/>
              </a:solidFill>
            </a:endParaRPr>
          </a:p>
          <a:p>
            <a:pPr indent="0" lvl="0" marL="0" rtl="0" algn="l">
              <a:lnSpc>
                <a:spcPct val="115000"/>
              </a:lnSpc>
              <a:spcBef>
                <a:spcPts val="1200"/>
              </a:spcBef>
              <a:spcAft>
                <a:spcPts val="0"/>
              </a:spcAft>
              <a:buNone/>
            </a:pPr>
            <a:r>
              <a:rPr lang="it" sz="1000">
                <a:solidFill>
                  <a:schemeClr val="dk1"/>
                </a:solidFill>
              </a:rPr>
              <a:t>Since a tackle is a continuous event, analyzing a single isolated clip is unreliable. The code implements a </a:t>
            </a:r>
            <a:r>
              <a:rPr b="1" lang="it" sz="1000">
                <a:solidFill>
                  <a:schemeClr val="accent1"/>
                </a:solidFill>
              </a:rPr>
              <a:t>Soft Majority Voting</a:t>
            </a:r>
            <a:r>
              <a:rPr lang="it" sz="1000">
                <a:solidFill>
                  <a:schemeClr val="dk1"/>
                </a:solidFill>
              </a:rPr>
              <a:t> system.</a:t>
            </a:r>
            <a:endParaRPr sz="1000">
              <a:solidFill>
                <a:schemeClr val="dk1"/>
              </a:solidFill>
            </a:endParaRPr>
          </a:p>
          <a:p>
            <a:pPr indent="-292100" lvl="0" marL="457200" rtl="0" algn="l">
              <a:lnSpc>
                <a:spcPct val="115000"/>
              </a:lnSpc>
              <a:spcBef>
                <a:spcPts val="1200"/>
              </a:spcBef>
              <a:spcAft>
                <a:spcPts val="0"/>
              </a:spcAft>
              <a:buClr>
                <a:schemeClr val="accent1"/>
              </a:buClr>
              <a:buSzPts val="1000"/>
              <a:buChar char="●"/>
            </a:pPr>
            <a:r>
              <a:rPr b="1" lang="it" sz="1000">
                <a:solidFill>
                  <a:schemeClr val="accent1"/>
                </a:solidFill>
              </a:rPr>
              <a:t>Sliding Window:</a:t>
            </a:r>
            <a:r>
              <a:rPr lang="it" sz="1000">
                <a:solidFill>
                  <a:schemeClr val="dk1"/>
                </a:solidFill>
              </a:rPr>
              <a:t> The 16-frame window slides across the video track with a stride of 4 frames.</a:t>
            </a:r>
            <a:endParaRPr sz="1000">
              <a:solidFill>
                <a:schemeClr val="dk1"/>
              </a:solidFill>
            </a:endParaRPr>
          </a:p>
          <a:p>
            <a:pPr indent="-292100" lvl="0" marL="457200" rtl="0" algn="l">
              <a:lnSpc>
                <a:spcPct val="115000"/>
              </a:lnSpc>
              <a:spcBef>
                <a:spcPts val="0"/>
              </a:spcBef>
              <a:spcAft>
                <a:spcPts val="0"/>
              </a:spcAft>
              <a:buClr>
                <a:schemeClr val="accent1"/>
              </a:buClr>
              <a:buSzPts val="1000"/>
              <a:buChar char="●"/>
            </a:pPr>
            <a:r>
              <a:rPr b="1" lang="it" sz="1000">
                <a:solidFill>
                  <a:schemeClr val="accent1"/>
                </a:solidFill>
              </a:rPr>
              <a:t>Overlap:</a:t>
            </a:r>
            <a:r>
              <a:rPr lang="it" sz="1000">
                <a:solidFill>
                  <a:schemeClr val="accent1"/>
                </a:solidFill>
              </a:rPr>
              <a:t> </a:t>
            </a:r>
            <a:r>
              <a:rPr lang="it" sz="1000">
                <a:solidFill>
                  <a:schemeClr val="dk1"/>
                </a:solidFill>
              </a:rPr>
              <a:t>This means every single video frame is analyzed by the neural network </a:t>
            </a:r>
            <a:r>
              <a:rPr b="1" lang="it" sz="1000">
                <a:solidFill>
                  <a:schemeClr val="accent1"/>
                </a:solidFill>
              </a:rPr>
              <a:t>4 distinct times</a:t>
            </a:r>
            <a:r>
              <a:rPr lang="it" sz="1000">
                <a:solidFill>
                  <a:schemeClr val="dk1"/>
                </a:solidFill>
              </a:rPr>
              <a:t> (as the start, middle, and end of different windows).</a:t>
            </a:r>
            <a:endParaRPr sz="1000">
              <a:solidFill>
                <a:schemeClr val="dk1"/>
              </a:solidFill>
            </a:endParaRPr>
          </a:p>
          <a:p>
            <a:pPr indent="-298450" lvl="0" marL="457200" rtl="0" algn="l">
              <a:lnSpc>
                <a:spcPct val="115000"/>
              </a:lnSpc>
              <a:spcBef>
                <a:spcPts val="0"/>
              </a:spcBef>
              <a:spcAft>
                <a:spcPts val="0"/>
              </a:spcAft>
              <a:buClr>
                <a:schemeClr val="accent1"/>
              </a:buClr>
              <a:buSzPts val="1100"/>
              <a:buChar char="●"/>
            </a:pPr>
            <a:r>
              <a:rPr b="1" lang="it" sz="1000">
                <a:solidFill>
                  <a:schemeClr val="accent1"/>
                </a:solidFill>
              </a:rPr>
              <a:t>Consensus:</a:t>
            </a:r>
            <a:r>
              <a:rPr lang="it" sz="1000">
                <a:solidFill>
                  <a:schemeClr val="dk1"/>
                </a:solidFill>
              </a:rPr>
              <a:t> The final "Impact Score" for a frame is the average of these 4 predictions. This filters out noise; a true impact will trigger high probabilities in all overlapping windows, whereas a camera glitch will only trigger one</a:t>
            </a:r>
            <a:r>
              <a:rPr lang="it" sz="1100">
                <a:solidFill>
                  <a:schemeClr val="dk1"/>
                </a:solidFill>
              </a:rPr>
              <a:t>.</a:t>
            </a:r>
            <a:endParaRPr sz="1100">
              <a:solidFill>
                <a:schemeClr val="dk1"/>
              </a:solidFill>
            </a:endParaRPr>
          </a:p>
        </p:txBody>
      </p:sp>
      <p:pic>
        <p:nvPicPr>
          <p:cNvPr id="477" name="Google Shape;477;p41" title="solution_58102_002798_Endzone-ezgif.com-optimize.gif"/>
          <p:cNvPicPr preferRelativeResize="0"/>
          <p:nvPr/>
        </p:nvPicPr>
        <p:blipFill>
          <a:blip r:embed="rId4">
            <a:alphaModFix/>
          </a:blip>
          <a:stretch>
            <a:fillRect/>
          </a:stretch>
        </p:blipFill>
        <p:spPr>
          <a:xfrm>
            <a:off x="708650" y="3121225"/>
            <a:ext cx="3588700" cy="1655925"/>
          </a:xfrm>
          <a:prstGeom prst="rect">
            <a:avLst/>
          </a:prstGeom>
          <a:noFill/>
          <a:ln>
            <a:noFill/>
          </a:ln>
        </p:spPr>
      </p:pic>
      <p:pic>
        <p:nvPicPr>
          <p:cNvPr id="478" name="Google Shape;478;p41" title="solution_58102_002798_Sideline-ezgif.com-optimize.gif"/>
          <p:cNvPicPr preferRelativeResize="0"/>
          <p:nvPr/>
        </p:nvPicPr>
        <p:blipFill>
          <a:blip r:embed="rId5">
            <a:alphaModFix/>
          </a:blip>
          <a:stretch>
            <a:fillRect/>
          </a:stretch>
        </p:blipFill>
        <p:spPr>
          <a:xfrm>
            <a:off x="5111175" y="3121226"/>
            <a:ext cx="3588700" cy="1655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descr="A picture containing logo, symbol, emblem, graphics&#10;&#10;Description automatically generated" id="107" name="Google Shape;107;p15"/>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108" name="Google Shape;108;p15"/>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a:t>
            </a:r>
            <a:endParaRPr/>
          </a:p>
          <a:p>
            <a:pPr indent="0" lvl="0" marL="342900" rtl="0" algn="r">
              <a:spcBef>
                <a:spcPts val="0"/>
              </a:spcBef>
              <a:spcAft>
                <a:spcPts val="0"/>
              </a:spcAft>
              <a:buNone/>
            </a:pPr>
            <a:r>
              <a:t/>
            </a:r>
            <a:endParaRPr/>
          </a:p>
        </p:txBody>
      </p:sp>
      <p:sp>
        <p:nvSpPr>
          <p:cNvPr id="109" name="Google Shape;109;p15"/>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Dataset Description</a:t>
            </a:r>
            <a:endParaRPr b="1" sz="2400">
              <a:solidFill>
                <a:schemeClr val="dk2"/>
              </a:solidFill>
              <a:latin typeface="Arial"/>
              <a:ea typeface="Arial"/>
              <a:cs typeface="Arial"/>
              <a:sym typeface="Arial"/>
            </a:endParaRPr>
          </a:p>
        </p:txBody>
      </p:sp>
      <p:sp>
        <p:nvSpPr>
          <p:cNvPr id="110" name="Google Shape;110;p15"/>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111" name="Google Shape;111;p15"/>
          <p:cNvSpPr txBox="1"/>
          <p:nvPr/>
        </p:nvSpPr>
        <p:spPr>
          <a:xfrm>
            <a:off x="492950" y="888600"/>
            <a:ext cx="732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50">
                <a:solidFill>
                  <a:srgbClr val="3C4043"/>
                </a:solidFill>
                <a:highlight>
                  <a:srgbClr val="FFFFFF"/>
                </a:highlight>
              </a:rPr>
              <a:t>Each play has two associated videos, showing a </a:t>
            </a:r>
            <a:r>
              <a:rPr b="1" lang="it" sz="1050">
                <a:solidFill>
                  <a:schemeClr val="accent1"/>
                </a:solidFill>
                <a:highlight>
                  <a:srgbClr val="FFFFFF"/>
                </a:highlight>
              </a:rPr>
              <a:t>sideline</a:t>
            </a:r>
            <a:r>
              <a:rPr b="1" lang="it" sz="1050">
                <a:solidFill>
                  <a:srgbClr val="3C4043"/>
                </a:solidFill>
                <a:highlight>
                  <a:srgbClr val="FFFFFF"/>
                </a:highlight>
              </a:rPr>
              <a:t> </a:t>
            </a:r>
            <a:r>
              <a:rPr lang="it" sz="1050">
                <a:solidFill>
                  <a:srgbClr val="3C4043"/>
                </a:solidFill>
                <a:highlight>
                  <a:srgbClr val="FFFFFF"/>
                </a:highlight>
              </a:rPr>
              <a:t>and an </a:t>
            </a:r>
            <a:r>
              <a:rPr b="1" lang="it" sz="1050">
                <a:solidFill>
                  <a:schemeClr val="accent1"/>
                </a:solidFill>
                <a:highlight>
                  <a:srgbClr val="FFFFFF"/>
                </a:highlight>
              </a:rPr>
              <a:t>endzone </a:t>
            </a:r>
            <a:r>
              <a:rPr lang="it" sz="1050">
                <a:solidFill>
                  <a:srgbClr val="3C4043"/>
                </a:solidFill>
                <a:highlight>
                  <a:srgbClr val="FFFFFF"/>
                </a:highlight>
              </a:rPr>
              <a:t>view, and the videos are aligned so that frames </a:t>
            </a:r>
            <a:r>
              <a:rPr b="1" lang="it" sz="1050">
                <a:solidFill>
                  <a:schemeClr val="accent1"/>
                </a:solidFill>
                <a:highlight>
                  <a:srgbClr val="FFFFFF"/>
                </a:highlight>
              </a:rPr>
              <a:t>correspond</a:t>
            </a:r>
            <a:r>
              <a:rPr b="1" lang="it" sz="1050">
                <a:solidFill>
                  <a:srgbClr val="3C4043"/>
                </a:solidFill>
                <a:highlight>
                  <a:srgbClr val="FFFFFF"/>
                </a:highlight>
              </a:rPr>
              <a:t> </a:t>
            </a:r>
            <a:r>
              <a:rPr lang="it" sz="1050">
                <a:solidFill>
                  <a:srgbClr val="3C4043"/>
                </a:solidFill>
                <a:highlight>
                  <a:srgbClr val="FFFFFF"/>
                </a:highlight>
              </a:rPr>
              <a:t>between the videos. </a:t>
            </a:r>
            <a:r>
              <a:rPr lang="it" sz="1050">
                <a:solidFill>
                  <a:srgbClr val="3C4043"/>
                </a:solidFill>
                <a:highlight>
                  <a:srgbClr val="FFFFFF"/>
                </a:highlight>
              </a:rPr>
              <a:t>To aid with helmet detection, an ancillary dataset of images showing helmets with labeled bounding boxes has been provided.</a:t>
            </a:r>
            <a:endParaRPr sz="1050">
              <a:solidFill>
                <a:srgbClr val="3C4043"/>
              </a:solidFill>
              <a:highlight>
                <a:srgbClr val="FFFFFF"/>
              </a:highlight>
            </a:endParaRPr>
          </a:p>
          <a:p>
            <a:pPr indent="0" lvl="0" marL="0" rtl="0" algn="l">
              <a:spcBef>
                <a:spcPts val="0"/>
              </a:spcBef>
              <a:spcAft>
                <a:spcPts val="0"/>
              </a:spcAft>
              <a:buNone/>
            </a:pPr>
            <a:r>
              <a:rPr lang="it" sz="1050">
                <a:solidFill>
                  <a:srgbClr val="3C4043"/>
                </a:solidFill>
                <a:highlight>
                  <a:srgbClr val="FFFFFF"/>
                </a:highlight>
              </a:rPr>
              <a:t>The file containing the necessary data regarding helmet tracking and collision label for the training set is:</a:t>
            </a:r>
            <a:endParaRPr sz="1050">
              <a:solidFill>
                <a:srgbClr val="3C4043"/>
              </a:solidFill>
              <a:highlight>
                <a:srgbClr val="FFFFFF"/>
              </a:highlight>
            </a:endParaRPr>
          </a:p>
        </p:txBody>
      </p:sp>
      <p:pic>
        <p:nvPicPr>
          <p:cNvPr id="112" name="Google Shape;112;p15"/>
          <p:cNvPicPr preferRelativeResize="0"/>
          <p:nvPr/>
        </p:nvPicPr>
        <p:blipFill rotWithShape="1">
          <a:blip r:embed="rId4">
            <a:alphaModFix/>
          </a:blip>
          <a:srcRect b="0" l="0" r="6279" t="19028"/>
          <a:stretch/>
        </p:blipFill>
        <p:spPr>
          <a:xfrm>
            <a:off x="93825" y="2189723"/>
            <a:ext cx="2545400" cy="998775"/>
          </a:xfrm>
          <a:prstGeom prst="rect">
            <a:avLst/>
          </a:prstGeom>
          <a:noFill/>
          <a:ln>
            <a:noFill/>
          </a:ln>
        </p:spPr>
      </p:pic>
      <p:pic>
        <p:nvPicPr>
          <p:cNvPr id="113" name="Google Shape;113;p15"/>
          <p:cNvPicPr preferRelativeResize="0"/>
          <p:nvPr/>
        </p:nvPicPr>
        <p:blipFill>
          <a:blip r:embed="rId5">
            <a:alphaModFix/>
          </a:blip>
          <a:stretch>
            <a:fillRect/>
          </a:stretch>
        </p:blipFill>
        <p:spPr>
          <a:xfrm>
            <a:off x="93825" y="3267525"/>
            <a:ext cx="3664395" cy="1233500"/>
          </a:xfrm>
          <a:prstGeom prst="rect">
            <a:avLst/>
          </a:prstGeom>
          <a:noFill/>
          <a:ln>
            <a:noFill/>
          </a:ln>
        </p:spPr>
      </p:pic>
      <p:pic>
        <p:nvPicPr>
          <p:cNvPr id="114" name="Google Shape;114;p15"/>
          <p:cNvPicPr preferRelativeResize="0"/>
          <p:nvPr/>
        </p:nvPicPr>
        <p:blipFill>
          <a:blip r:embed="rId6">
            <a:alphaModFix/>
          </a:blip>
          <a:stretch>
            <a:fillRect/>
          </a:stretch>
        </p:blipFill>
        <p:spPr>
          <a:xfrm>
            <a:off x="2809801" y="2691026"/>
            <a:ext cx="6107050" cy="241223"/>
          </a:xfrm>
          <a:prstGeom prst="rect">
            <a:avLst/>
          </a:prstGeom>
          <a:noFill/>
          <a:ln>
            <a:noFill/>
          </a:ln>
        </p:spPr>
      </p:pic>
      <p:pic>
        <p:nvPicPr>
          <p:cNvPr id="115" name="Google Shape;115;p15"/>
          <p:cNvPicPr preferRelativeResize="0"/>
          <p:nvPr/>
        </p:nvPicPr>
        <p:blipFill>
          <a:blip r:embed="rId7">
            <a:alphaModFix/>
          </a:blip>
          <a:stretch>
            <a:fillRect/>
          </a:stretch>
        </p:blipFill>
        <p:spPr>
          <a:xfrm>
            <a:off x="2809799" y="2321625"/>
            <a:ext cx="6115222" cy="335500"/>
          </a:xfrm>
          <a:prstGeom prst="rect">
            <a:avLst/>
          </a:prstGeom>
          <a:noFill/>
          <a:ln>
            <a:noFill/>
          </a:ln>
        </p:spPr>
      </p:pic>
      <p:sp>
        <p:nvSpPr>
          <p:cNvPr id="116" name="Google Shape;116;p15"/>
          <p:cNvSpPr txBox="1"/>
          <p:nvPr/>
        </p:nvSpPr>
        <p:spPr>
          <a:xfrm>
            <a:off x="93825" y="1747625"/>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50">
                <a:solidFill>
                  <a:schemeClr val="accent1"/>
                </a:solidFill>
                <a:highlight>
                  <a:srgbClr val="FFFFFF"/>
                </a:highlight>
              </a:rPr>
              <a:t>T</a:t>
            </a:r>
            <a:r>
              <a:rPr b="1" lang="it" sz="1050">
                <a:solidFill>
                  <a:schemeClr val="accent1"/>
                </a:solidFill>
                <a:highlight>
                  <a:srgbClr val="FFFFFF"/>
                </a:highlight>
              </a:rPr>
              <a:t>rain_labels.csv</a:t>
            </a:r>
            <a:endParaRPr>
              <a:solidFill>
                <a:schemeClr val="accent1"/>
              </a:solidFill>
            </a:endParaRPr>
          </a:p>
        </p:txBody>
      </p:sp>
      <p:sp>
        <p:nvSpPr>
          <p:cNvPr id="117" name="Google Shape;117;p15"/>
          <p:cNvSpPr txBox="1"/>
          <p:nvPr/>
        </p:nvSpPr>
        <p:spPr>
          <a:xfrm>
            <a:off x="3093825" y="1893125"/>
            <a:ext cx="4377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50">
                <a:solidFill>
                  <a:schemeClr val="accent1"/>
                </a:solidFill>
                <a:highlight>
                  <a:srgbClr val="FFFFFF"/>
                </a:highlight>
              </a:rPr>
              <a:t>Visual data reference of some of the many registered impacts</a:t>
            </a:r>
            <a:endParaRPr b="1">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descr="A picture containing logo, symbol, emblem, graphics&#10;&#10;Description automatically generated" id="484" name="Google Shape;484;p42"/>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485" name="Google Shape;485;p42"/>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486" name="Google Shape;486;p42"/>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Final </a:t>
            </a:r>
            <a:r>
              <a:rPr b="1" lang="it" sz="2400">
                <a:solidFill>
                  <a:schemeClr val="dk2"/>
                </a:solidFill>
              </a:rPr>
              <a:t>Results</a:t>
            </a:r>
            <a:endParaRPr b="1" sz="2400">
              <a:solidFill>
                <a:schemeClr val="dk2"/>
              </a:solidFill>
              <a:latin typeface="Arial"/>
              <a:ea typeface="Arial"/>
              <a:cs typeface="Arial"/>
              <a:sym typeface="Arial"/>
            </a:endParaRPr>
          </a:p>
        </p:txBody>
      </p:sp>
      <p:sp>
        <p:nvSpPr>
          <p:cNvPr id="487" name="Google Shape;487;p42"/>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pic>
        <p:nvPicPr>
          <p:cNvPr id="488" name="Google Shape;488;p42"/>
          <p:cNvPicPr preferRelativeResize="0"/>
          <p:nvPr/>
        </p:nvPicPr>
        <p:blipFill>
          <a:blip r:embed="rId4">
            <a:alphaModFix/>
          </a:blip>
          <a:stretch>
            <a:fillRect/>
          </a:stretch>
        </p:blipFill>
        <p:spPr>
          <a:xfrm>
            <a:off x="353750" y="3123500"/>
            <a:ext cx="4218250" cy="1497675"/>
          </a:xfrm>
          <a:prstGeom prst="rect">
            <a:avLst/>
          </a:prstGeom>
          <a:noFill/>
          <a:ln>
            <a:noFill/>
          </a:ln>
        </p:spPr>
      </p:pic>
      <p:pic>
        <p:nvPicPr>
          <p:cNvPr id="489" name="Google Shape;489;p42"/>
          <p:cNvPicPr preferRelativeResize="0"/>
          <p:nvPr/>
        </p:nvPicPr>
        <p:blipFill>
          <a:blip r:embed="rId5">
            <a:alphaModFix/>
          </a:blip>
          <a:stretch>
            <a:fillRect/>
          </a:stretch>
        </p:blipFill>
        <p:spPr>
          <a:xfrm>
            <a:off x="307100" y="1025750"/>
            <a:ext cx="6374376" cy="2097750"/>
          </a:xfrm>
          <a:prstGeom prst="rect">
            <a:avLst/>
          </a:prstGeom>
          <a:noFill/>
          <a:ln>
            <a:noFill/>
          </a:ln>
        </p:spPr>
      </p:pic>
      <p:pic>
        <p:nvPicPr>
          <p:cNvPr id="490" name="Google Shape;490;p42"/>
          <p:cNvPicPr preferRelativeResize="0"/>
          <p:nvPr/>
        </p:nvPicPr>
        <p:blipFill>
          <a:blip r:embed="rId6">
            <a:alphaModFix/>
          </a:blip>
          <a:stretch>
            <a:fillRect/>
          </a:stretch>
        </p:blipFill>
        <p:spPr>
          <a:xfrm>
            <a:off x="558127" y="906675"/>
            <a:ext cx="6064475" cy="236425"/>
          </a:xfrm>
          <a:prstGeom prst="rect">
            <a:avLst/>
          </a:prstGeom>
          <a:noFill/>
          <a:ln>
            <a:noFill/>
          </a:ln>
        </p:spPr>
      </p:pic>
      <p:pic>
        <p:nvPicPr>
          <p:cNvPr id="491" name="Google Shape;491;p42"/>
          <p:cNvPicPr preferRelativeResize="0"/>
          <p:nvPr/>
        </p:nvPicPr>
        <p:blipFill rotWithShape="1">
          <a:blip r:embed="rId7">
            <a:alphaModFix/>
          </a:blip>
          <a:srcRect b="0" l="0" r="0" t="0"/>
          <a:stretch/>
        </p:blipFill>
        <p:spPr>
          <a:xfrm>
            <a:off x="7396875" y="3123503"/>
            <a:ext cx="1497644" cy="1497675"/>
          </a:xfrm>
          <a:prstGeom prst="rect">
            <a:avLst/>
          </a:prstGeom>
          <a:noFill/>
          <a:ln>
            <a:noFill/>
          </a:ln>
        </p:spPr>
      </p:pic>
      <p:pic>
        <p:nvPicPr>
          <p:cNvPr id="492" name="Google Shape;492;p42"/>
          <p:cNvPicPr preferRelativeResize="0"/>
          <p:nvPr/>
        </p:nvPicPr>
        <p:blipFill>
          <a:blip r:embed="rId8">
            <a:alphaModFix/>
          </a:blip>
          <a:stretch>
            <a:fillRect/>
          </a:stretch>
        </p:blipFill>
        <p:spPr>
          <a:xfrm>
            <a:off x="7396875" y="1143100"/>
            <a:ext cx="1497650" cy="1497675"/>
          </a:xfrm>
          <a:prstGeom prst="rect">
            <a:avLst/>
          </a:prstGeom>
          <a:noFill/>
          <a:ln>
            <a:noFill/>
          </a:ln>
        </p:spPr>
      </p:pic>
      <p:pic>
        <p:nvPicPr>
          <p:cNvPr id="493" name="Google Shape;493;p42"/>
          <p:cNvPicPr preferRelativeResize="0"/>
          <p:nvPr/>
        </p:nvPicPr>
        <p:blipFill>
          <a:blip r:embed="rId9">
            <a:alphaModFix/>
          </a:blip>
          <a:stretch>
            <a:fillRect/>
          </a:stretch>
        </p:blipFill>
        <p:spPr>
          <a:xfrm>
            <a:off x="5400375" y="3123500"/>
            <a:ext cx="1497650" cy="1497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A picture containing logo, symbol, emblem, graphics&#10;&#10;Description automatically generated" id="499" name="Google Shape;499;p43"/>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500" name="Google Shape;500;p43"/>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501" name="Google Shape;501;p43"/>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Conclusion</a:t>
            </a:r>
            <a:endParaRPr b="1" sz="2400">
              <a:solidFill>
                <a:schemeClr val="dk2"/>
              </a:solidFill>
              <a:latin typeface="Arial"/>
              <a:ea typeface="Arial"/>
              <a:cs typeface="Arial"/>
              <a:sym typeface="Arial"/>
            </a:endParaRPr>
          </a:p>
        </p:txBody>
      </p:sp>
      <p:sp>
        <p:nvSpPr>
          <p:cNvPr id="502" name="Google Shape;502;p43"/>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503" name="Google Shape;503;p43"/>
          <p:cNvSpPr txBox="1"/>
          <p:nvPr/>
        </p:nvSpPr>
        <p:spPr>
          <a:xfrm>
            <a:off x="269150" y="904600"/>
            <a:ext cx="8507700" cy="107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it" sz="1100">
                <a:solidFill>
                  <a:schemeClr val="dk1"/>
                </a:solidFill>
              </a:rPr>
              <a:t>We didn't aim for flashiness; we aimed for function and stability. The complexity of this NFL challenge forced us to assess the problem much deeper than originally planned. While we haven't solved for every variable yet—that  requires more computational power and time—we have defined an architecture that puts us in a competitive position, should the challenge open again in the future.</a:t>
            </a:r>
            <a:endParaRPr sz="1100">
              <a:solidFill>
                <a:schemeClr val="dk1"/>
              </a:solidFill>
            </a:endParaRPr>
          </a:p>
          <a:p>
            <a:pPr indent="0" lvl="0" marL="0" rtl="0" algn="l">
              <a:spcBef>
                <a:spcPts val="1200"/>
              </a:spcBef>
              <a:spcAft>
                <a:spcPts val="0"/>
              </a:spcAft>
              <a:buNone/>
            </a:pPr>
            <a:r>
              <a:t/>
            </a:r>
            <a:endParaRPr sz="1000">
              <a:solidFill>
                <a:schemeClr val="dk1"/>
              </a:solidFill>
            </a:endParaRPr>
          </a:p>
        </p:txBody>
      </p:sp>
      <p:pic>
        <p:nvPicPr>
          <p:cNvPr descr="Football center ready to snap ball (Fornito da Getty Images)" id="504" name="Google Shape;504;p43"/>
          <p:cNvPicPr preferRelativeResize="0"/>
          <p:nvPr/>
        </p:nvPicPr>
        <p:blipFill>
          <a:blip r:embed="rId4">
            <a:alphaModFix/>
          </a:blip>
          <a:stretch>
            <a:fillRect/>
          </a:stretch>
        </p:blipFill>
        <p:spPr>
          <a:xfrm>
            <a:off x="5877000" y="2639025"/>
            <a:ext cx="2899850" cy="1932751"/>
          </a:xfrm>
          <a:prstGeom prst="rect">
            <a:avLst/>
          </a:prstGeom>
          <a:noFill/>
          <a:ln>
            <a:noFill/>
          </a:ln>
        </p:spPr>
      </p:pic>
      <p:pic>
        <p:nvPicPr>
          <p:cNvPr id="505" name="Google Shape;505;p43"/>
          <p:cNvPicPr preferRelativeResize="0"/>
          <p:nvPr/>
        </p:nvPicPr>
        <p:blipFill>
          <a:blip r:embed="rId5">
            <a:alphaModFix/>
          </a:blip>
          <a:stretch>
            <a:fillRect/>
          </a:stretch>
        </p:blipFill>
        <p:spPr>
          <a:xfrm>
            <a:off x="152400" y="1753925"/>
            <a:ext cx="4968675" cy="2929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descr="A picture containing logo, symbol, emblem, graphics&#10;&#10;Description automatically generated" id="511" name="Google Shape;511;p44"/>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512" name="Google Shape;512;p44"/>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513" name="Google Shape;513;p44"/>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References</a:t>
            </a:r>
            <a:endParaRPr b="1" sz="2400">
              <a:solidFill>
                <a:schemeClr val="dk2"/>
              </a:solidFill>
              <a:latin typeface="Arial"/>
              <a:ea typeface="Arial"/>
              <a:cs typeface="Arial"/>
              <a:sym typeface="Arial"/>
            </a:endParaRPr>
          </a:p>
        </p:txBody>
      </p:sp>
      <p:sp>
        <p:nvSpPr>
          <p:cNvPr id="514" name="Google Shape;514;p44"/>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515" name="Google Shape;515;p44"/>
          <p:cNvSpPr txBox="1"/>
          <p:nvPr/>
        </p:nvSpPr>
        <p:spPr>
          <a:xfrm>
            <a:off x="425400" y="926750"/>
            <a:ext cx="854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dk1"/>
                </a:solidFill>
                <a:hlinkClick r:id="rId4">
                  <a:extLst>
                    <a:ext uri="{A12FA001-AC4F-418D-AE19-62706E023703}">
                      <ahyp:hlinkClr val="tx"/>
                    </a:ext>
                  </a:extLst>
                </a:hlinkClick>
              </a:rPr>
              <a:t>https://medium.com/@kdk199604/videomae-scaling-self-supervised-video-transformers-beyond-labeled-data-1048a780522d</a:t>
            </a:r>
            <a:r>
              <a:rPr lang="it">
                <a:solidFill>
                  <a:schemeClr val="dk1"/>
                </a:solidFill>
              </a:rPr>
              <a:t> </a:t>
            </a:r>
            <a:endParaRPr>
              <a:solidFill>
                <a:schemeClr val="dk1"/>
              </a:solidFill>
            </a:endParaRPr>
          </a:p>
        </p:txBody>
      </p:sp>
      <p:sp>
        <p:nvSpPr>
          <p:cNvPr id="516" name="Google Shape;516;p44"/>
          <p:cNvSpPr txBox="1"/>
          <p:nvPr/>
        </p:nvSpPr>
        <p:spPr>
          <a:xfrm>
            <a:off x="425400" y="1542350"/>
            <a:ext cx="78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dk1"/>
                </a:solidFill>
                <a:hlinkClick r:id="rId5">
                  <a:extLst>
                    <a:ext uri="{A12FA001-AC4F-418D-AE19-62706E023703}">
                      <ahyp:hlinkClr val="tx"/>
                    </a:ext>
                  </a:extLst>
                </a:hlinkClick>
              </a:rPr>
              <a:t>https://www.mdpi.com/2076-3417/14/21/9741</a:t>
            </a:r>
            <a:r>
              <a:rPr lang="it">
                <a:solidFill>
                  <a:schemeClr val="dk1"/>
                </a:solidFill>
              </a:rPr>
              <a:t> </a:t>
            </a:r>
            <a:endParaRPr>
              <a:solidFill>
                <a:schemeClr val="dk1"/>
              </a:solidFill>
            </a:endParaRPr>
          </a:p>
        </p:txBody>
      </p:sp>
      <p:sp>
        <p:nvSpPr>
          <p:cNvPr id="517" name="Google Shape;517;p44"/>
          <p:cNvSpPr txBox="1"/>
          <p:nvPr/>
        </p:nvSpPr>
        <p:spPr>
          <a:xfrm>
            <a:off x="386150" y="2007975"/>
            <a:ext cx="65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dk1"/>
                </a:solidFill>
                <a:hlinkClick r:id="rId6">
                  <a:extLst>
                    <a:ext uri="{A12FA001-AC4F-418D-AE19-62706E023703}">
                      <ahyp:hlinkClr val="tx"/>
                    </a:ext>
                  </a:extLst>
                </a:hlinkClick>
              </a:rPr>
              <a:t>https://pmc.ncbi.nlm.nih.gov/articles/PMC12568081/</a:t>
            </a:r>
            <a:r>
              <a:rPr lang="it">
                <a:solidFill>
                  <a:schemeClr val="dk1"/>
                </a:solidFill>
              </a:rPr>
              <a:t> </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2" name="Shape 522"/>
        <p:cNvGrpSpPr/>
        <p:nvPr/>
      </p:nvGrpSpPr>
      <p:grpSpPr>
        <a:xfrm>
          <a:off x="0" y="0"/>
          <a:ext cx="0" cy="0"/>
          <a:chOff x="0" y="0"/>
          <a:chExt cx="0" cy="0"/>
        </a:xfrm>
      </p:grpSpPr>
      <p:pic>
        <p:nvPicPr>
          <p:cNvPr descr="A picture containing logo, symbol, emblem, graphics&#10;&#10;Description automatically generated" id="523" name="Google Shape;523;p45"/>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pic>
        <p:nvPicPr>
          <p:cNvPr descr="A picture containing logo, symbol, emblem, trademark&#10;&#10;Description automatically generated" id="524" name="Google Shape;524;p45"/>
          <p:cNvPicPr preferRelativeResize="0"/>
          <p:nvPr/>
        </p:nvPicPr>
        <p:blipFill rotWithShape="1">
          <a:blip r:embed="rId4">
            <a:alphaModFix/>
          </a:blip>
          <a:srcRect b="9250" l="9768" r="9299" t="14738"/>
          <a:stretch/>
        </p:blipFill>
        <p:spPr>
          <a:xfrm>
            <a:off x="708660" y="-637"/>
            <a:ext cx="739141" cy="845820"/>
          </a:xfrm>
          <a:prstGeom prst="rect">
            <a:avLst/>
          </a:prstGeom>
          <a:noFill/>
          <a:ln cap="flat" cmpd="sng" w="9525">
            <a:solidFill>
              <a:schemeClr val="accent1"/>
            </a:solidFill>
            <a:prstDash val="solid"/>
            <a:round/>
            <a:headEnd len="sm" w="sm" type="none"/>
            <a:tailEnd len="sm" w="sm" type="none"/>
          </a:ln>
        </p:spPr>
      </p:pic>
      <p:sp>
        <p:nvSpPr>
          <p:cNvPr id="525" name="Google Shape;525;p45"/>
          <p:cNvSpPr txBox="1"/>
          <p:nvPr>
            <p:ph idx="11" type="ftr"/>
          </p:nvPr>
        </p:nvSpPr>
        <p:spPr>
          <a:xfrm>
            <a:off x="2757288" y="4836294"/>
            <a:ext cx="63867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t/>
            </a:r>
            <a:endParaRPr/>
          </a:p>
          <a:p>
            <a:pPr indent="0" lvl="0" marL="0" rtl="0" algn="r">
              <a:spcBef>
                <a:spcPts val="0"/>
              </a:spcBef>
              <a:spcAft>
                <a:spcPts val="0"/>
              </a:spcAft>
              <a:buNone/>
            </a:pPr>
            <a:r>
              <a:t/>
            </a:r>
            <a:endParaRPr/>
          </a:p>
        </p:txBody>
      </p:sp>
      <p:sp>
        <p:nvSpPr>
          <p:cNvPr id="526" name="Google Shape;526;p45"/>
          <p:cNvSpPr txBox="1"/>
          <p:nvPr>
            <p:ph idx="12" type="sldNum"/>
          </p:nvPr>
        </p:nvSpPr>
        <p:spPr>
          <a:xfrm>
            <a:off x="0" y="4836294"/>
            <a:ext cx="4716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it"/>
              <a:t>‹#›</a:t>
            </a:fld>
            <a:endParaRPr/>
          </a:p>
        </p:txBody>
      </p:sp>
      <p:sp>
        <p:nvSpPr>
          <p:cNvPr id="527" name="Google Shape;527;p45"/>
          <p:cNvSpPr txBox="1"/>
          <p:nvPr/>
        </p:nvSpPr>
        <p:spPr>
          <a:xfrm>
            <a:off x="2498025" y="2090750"/>
            <a:ext cx="3496200" cy="4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i="1" lang="it" sz="3000">
                <a:solidFill>
                  <a:schemeClr val="lt1"/>
                </a:solidFill>
              </a:rPr>
              <a:t>Thank you for the attention!</a:t>
            </a:r>
            <a:endParaRPr b="1" sz="2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A picture containing logo, symbol, emblem, graphics&#10;&#10;Description automatically generated" id="123" name="Google Shape;123;p16"/>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124" name="Google Shape;124;p16"/>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a:t>
            </a:r>
            <a:r>
              <a:rPr lang="it"/>
              <a:t> </a:t>
            </a:r>
            <a:endParaRPr/>
          </a:p>
          <a:p>
            <a:pPr indent="0" lvl="0" marL="342900" rtl="0" algn="r">
              <a:spcBef>
                <a:spcPts val="0"/>
              </a:spcBef>
              <a:spcAft>
                <a:spcPts val="0"/>
              </a:spcAft>
              <a:buNone/>
            </a:pPr>
            <a:r>
              <a:t/>
            </a:r>
            <a:endParaRPr/>
          </a:p>
        </p:txBody>
      </p:sp>
      <p:sp>
        <p:nvSpPr>
          <p:cNvPr id="125" name="Google Shape;125;p16"/>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Dataset Description</a:t>
            </a:r>
            <a:endParaRPr b="1" sz="2400">
              <a:solidFill>
                <a:schemeClr val="dk2"/>
              </a:solidFill>
              <a:latin typeface="Arial"/>
              <a:ea typeface="Arial"/>
              <a:cs typeface="Arial"/>
              <a:sym typeface="Arial"/>
            </a:endParaRPr>
          </a:p>
        </p:txBody>
      </p:sp>
      <p:sp>
        <p:nvSpPr>
          <p:cNvPr id="126" name="Google Shape;126;p16"/>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127" name="Google Shape;127;p16"/>
          <p:cNvSpPr txBox="1"/>
          <p:nvPr/>
        </p:nvSpPr>
        <p:spPr>
          <a:xfrm>
            <a:off x="492950" y="888600"/>
            <a:ext cx="732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50">
                <a:solidFill>
                  <a:srgbClr val="3C4043"/>
                </a:solidFill>
                <a:highlight>
                  <a:srgbClr val="FFFFFF"/>
                </a:highlight>
              </a:rPr>
              <a:t>Each play has two associated videos, showing a </a:t>
            </a:r>
            <a:r>
              <a:rPr b="1" lang="it" sz="1050">
                <a:solidFill>
                  <a:schemeClr val="accent1"/>
                </a:solidFill>
                <a:highlight>
                  <a:srgbClr val="FFFFFF"/>
                </a:highlight>
              </a:rPr>
              <a:t>sideline</a:t>
            </a:r>
            <a:r>
              <a:rPr b="1" lang="it" sz="1050">
                <a:solidFill>
                  <a:srgbClr val="3C4043"/>
                </a:solidFill>
                <a:highlight>
                  <a:srgbClr val="FFFFFF"/>
                </a:highlight>
              </a:rPr>
              <a:t> </a:t>
            </a:r>
            <a:r>
              <a:rPr lang="it" sz="1050">
                <a:solidFill>
                  <a:srgbClr val="3C4043"/>
                </a:solidFill>
                <a:highlight>
                  <a:srgbClr val="FFFFFF"/>
                </a:highlight>
              </a:rPr>
              <a:t>and an </a:t>
            </a:r>
            <a:r>
              <a:rPr b="1" lang="it" sz="1050">
                <a:solidFill>
                  <a:schemeClr val="accent1"/>
                </a:solidFill>
                <a:highlight>
                  <a:srgbClr val="FFFFFF"/>
                </a:highlight>
              </a:rPr>
              <a:t>endzone </a:t>
            </a:r>
            <a:r>
              <a:rPr lang="it" sz="1050">
                <a:solidFill>
                  <a:srgbClr val="3C4043"/>
                </a:solidFill>
                <a:highlight>
                  <a:srgbClr val="FFFFFF"/>
                </a:highlight>
              </a:rPr>
              <a:t>view, and the videos are aligned so that frames </a:t>
            </a:r>
            <a:r>
              <a:rPr b="1" lang="it" sz="1050">
                <a:solidFill>
                  <a:schemeClr val="accent1"/>
                </a:solidFill>
                <a:highlight>
                  <a:srgbClr val="FFFFFF"/>
                </a:highlight>
              </a:rPr>
              <a:t>correspond</a:t>
            </a:r>
            <a:r>
              <a:rPr b="1" lang="it" sz="1050">
                <a:solidFill>
                  <a:srgbClr val="3C4043"/>
                </a:solidFill>
                <a:highlight>
                  <a:srgbClr val="FFFFFF"/>
                </a:highlight>
              </a:rPr>
              <a:t> </a:t>
            </a:r>
            <a:r>
              <a:rPr lang="it" sz="1050">
                <a:solidFill>
                  <a:srgbClr val="3C4043"/>
                </a:solidFill>
                <a:highlight>
                  <a:srgbClr val="FFFFFF"/>
                </a:highlight>
              </a:rPr>
              <a:t>between the videos. To aid with helmet detection, an ancillary dataset of images showing helmets with labeled bounding boxes has been provided.</a:t>
            </a:r>
            <a:endParaRPr sz="1050">
              <a:solidFill>
                <a:srgbClr val="3C4043"/>
              </a:solidFill>
              <a:highlight>
                <a:srgbClr val="FFFFFF"/>
              </a:highlight>
            </a:endParaRPr>
          </a:p>
          <a:p>
            <a:pPr indent="0" lvl="0" marL="0" rtl="0" algn="l">
              <a:spcBef>
                <a:spcPts val="0"/>
              </a:spcBef>
              <a:spcAft>
                <a:spcPts val="0"/>
              </a:spcAft>
              <a:buNone/>
            </a:pPr>
            <a:r>
              <a:rPr lang="it" sz="1050">
                <a:solidFill>
                  <a:srgbClr val="3C4043"/>
                </a:solidFill>
                <a:highlight>
                  <a:srgbClr val="FFFFFF"/>
                </a:highlight>
              </a:rPr>
              <a:t>The file containing the necessary data regarding helmet tracking and collision label for the training set is:</a:t>
            </a:r>
            <a:endParaRPr sz="1050">
              <a:solidFill>
                <a:srgbClr val="3C4043"/>
              </a:solidFill>
              <a:highlight>
                <a:srgbClr val="FFFFFF"/>
              </a:highlight>
            </a:endParaRPr>
          </a:p>
        </p:txBody>
      </p:sp>
      <p:sp>
        <p:nvSpPr>
          <p:cNvPr id="128" name="Google Shape;128;p16"/>
          <p:cNvSpPr txBox="1"/>
          <p:nvPr/>
        </p:nvSpPr>
        <p:spPr>
          <a:xfrm>
            <a:off x="93825" y="1747625"/>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50">
                <a:solidFill>
                  <a:schemeClr val="accent1"/>
                </a:solidFill>
                <a:highlight>
                  <a:srgbClr val="FFFFFF"/>
                </a:highlight>
              </a:rPr>
              <a:t>Train_labels.csv</a:t>
            </a:r>
            <a:endParaRPr>
              <a:solidFill>
                <a:schemeClr val="accent1"/>
              </a:solidFill>
            </a:endParaRPr>
          </a:p>
        </p:txBody>
      </p:sp>
      <p:pic>
        <p:nvPicPr>
          <p:cNvPr id="129" name="Google Shape;129;p16"/>
          <p:cNvPicPr preferRelativeResize="0"/>
          <p:nvPr/>
        </p:nvPicPr>
        <p:blipFill>
          <a:blip r:embed="rId4">
            <a:alphaModFix/>
          </a:blip>
          <a:stretch>
            <a:fillRect/>
          </a:stretch>
        </p:blipFill>
        <p:spPr>
          <a:xfrm>
            <a:off x="2809801" y="2691026"/>
            <a:ext cx="6107050" cy="241223"/>
          </a:xfrm>
          <a:prstGeom prst="rect">
            <a:avLst/>
          </a:prstGeom>
          <a:noFill/>
          <a:ln>
            <a:noFill/>
          </a:ln>
        </p:spPr>
      </p:pic>
      <p:pic>
        <p:nvPicPr>
          <p:cNvPr id="130" name="Google Shape;130;p16"/>
          <p:cNvPicPr preferRelativeResize="0"/>
          <p:nvPr/>
        </p:nvPicPr>
        <p:blipFill>
          <a:blip r:embed="rId5">
            <a:alphaModFix/>
          </a:blip>
          <a:stretch>
            <a:fillRect/>
          </a:stretch>
        </p:blipFill>
        <p:spPr>
          <a:xfrm>
            <a:off x="2809799" y="2321625"/>
            <a:ext cx="6115222" cy="335500"/>
          </a:xfrm>
          <a:prstGeom prst="rect">
            <a:avLst/>
          </a:prstGeom>
          <a:noFill/>
          <a:ln>
            <a:noFill/>
          </a:ln>
        </p:spPr>
      </p:pic>
      <p:pic>
        <p:nvPicPr>
          <p:cNvPr id="131" name="Google Shape;131;p16"/>
          <p:cNvPicPr preferRelativeResize="0"/>
          <p:nvPr/>
        </p:nvPicPr>
        <p:blipFill>
          <a:blip r:embed="rId6">
            <a:alphaModFix/>
          </a:blip>
          <a:stretch>
            <a:fillRect/>
          </a:stretch>
        </p:blipFill>
        <p:spPr>
          <a:xfrm>
            <a:off x="6326900" y="3468625"/>
            <a:ext cx="1385053" cy="831300"/>
          </a:xfrm>
          <a:prstGeom prst="rect">
            <a:avLst/>
          </a:prstGeom>
          <a:noFill/>
          <a:ln>
            <a:noFill/>
          </a:ln>
        </p:spPr>
      </p:pic>
      <p:sp>
        <p:nvSpPr>
          <p:cNvPr id="132" name="Google Shape;132;p16"/>
          <p:cNvSpPr/>
          <p:nvPr/>
        </p:nvSpPr>
        <p:spPr>
          <a:xfrm>
            <a:off x="7931900" y="2686350"/>
            <a:ext cx="984950" cy="241225"/>
          </a:xfrm>
          <a:prstGeom prst="flowChartProcess">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133" name="Google Shape;133;p16"/>
          <p:cNvSpPr/>
          <p:nvPr/>
        </p:nvSpPr>
        <p:spPr>
          <a:xfrm>
            <a:off x="7931900" y="2415900"/>
            <a:ext cx="984950" cy="241225"/>
          </a:xfrm>
          <a:prstGeom prst="flowChartProcess">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134" name="Google Shape;134;p16"/>
          <p:cNvSpPr/>
          <p:nvPr/>
        </p:nvSpPr>
        <p:spPr>
          <a:xfrm>
            <a:off x="6306225" y="3460731"/>
            <a:ext cx="1426375" cy="847100"/>
          </a:xfrm>
          <a:prstGeom prst="flowChartProcess">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135" name="Google Shape;135;p16"/>
          <p:cNvSpPr/>
          <p:nvPr/>
        </p:nvSpPr>
        <p:spPr>
          <a:xfrm>
            <a:off x="4527938" y="3454875"/>
            <a:ext cx="1385050" cy="858775"/>
          </a:xfrm>
          <a:prstGeom prst="flowChartProcess">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pic>
        <p:nvPicPr>
          <p:cNvPr id="136" name="Google Shape;136;p16"/>
          <p:cNvPicPr preferRelativeResize="0"/>
          <p:nvPr/>
        </p:nvPicPr>
        <p:blipFill rotWithShape="1">
          <a:blip r:embed="rId6">
            <a:alphaModFix/>
          </a:blip>
          <a:srcRect b="0" l="50485" r="0" t="0"/>
          <a:stretch/>
        </p:blipFill>
        <p:spPr>
          <a:xfrm>
            <a:off x="5227195" y="3468625"/>
            <a:ext cx="685801" cy="831300"/>
          </a:xfrm>
          <a:prstGeom prst="rect">
            <a:avLst/>
          </a:prstGeom>
          <a:noFill/>
          <a:ln>
            <a:noFill/>
          </a:ln>
        </p:spPr>
      </p:pic>
      <p:pic>
        <p:nvPicPr>
          <p:cNvPr id="137" name="Google Shape;137;p16"/>
          <p:cNvPicPr preferRelativeResize="0"/>
          <p:nvPr/>
        </p:nvPicPr>
        <p:blipFill rotWithShape="1">
          <a:blip r:embed="rId6">
            <a:alphaModFix/>
          </a:blip>
          <a:srcRect b="0" l="50485" r="0" t="0"/>
          <a:stretch/>
        </p:blipFill>
        <p:spPr>
          <a:xfrm flipH="1">
            <a:off x="4527945" y="3468625"/>
            <a:ext cx="685801" cy="831300"/>
          </a:xfrm>
          <a:prstGeom prst="rect">
            <a:avLst/>
          </a:prstGeom>
          <a:noFill/>
          <a:ln>
            <a:noFill/>
          </a:ln>
        </p:spPr>
      </p:pic>
      <p:sp>
        <p:nvSpPr>
          <p:cNvPr id="138" name="Google Shape;138;p16"/>
          <p:cNvSpPr txBox="1"/>
          <p:nvPr/>
        </p:nvSpPr>
        <p:spPr>
          <a:xfrm>
            <a:off x="6206600" y="3105000"/>
            <a:ext cx="17253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50">
                <a:solidFill>
                  <a:srgbClr val="3C4043"/>
                </a:solidFill>
                <a:highlight>
                  <a:srgbClr val="FFFFFF"/>
                </a:highlight>
              </a:rPr>
              <a:t>Definitive and visible</a:t>
            </a:r>
            <a:endParaRPr b="1"/>
          </a:p>
        </p:txBody>
      </p:sp>
      <p:sp>
        <p:nvSpPr>
          <p:cNvPr id="139" name="Google Shape;139;p16"/>
          <p:cNvSpPr txBox="1"/>
          <p:nvPr/>
        </p:nvSpPr>
        <p:spPr>
          <a:xfrm>
            <a:off x="4405050" y="3104996"/>
            <a:ext cx="23301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50">
                <a:solidFill>
                  <a:srgbClr val="3C4043"/>
                </a:solidFill>
                <a:highlight>
                  <a:schemeClr val="lt1"/>
                </a:highlight>
              </a:rPr>
              <a:t>Definitive but not visible</a:t>
            </a:r>
            <a:endParaRPr b="1">
              <a:solidFill>
                <a:schemeClr val="dk1"/>
              </a:solidFill>
            </a:endParaRPr>
          </a:p>
        </p:txBody>
      </p:sp>
      <p:pic>
        <p:nvPicPr>
          <p:cNvPr id="140" name="Google Shape;140;p16"/>
          <p:cNvPicPr preferRelativeResize="0"/>
          <p:nvPr/>
        </p:nvPicPr>
        <p:blipFill rotWithShape="1">
          <a:blip r:embed="rId7">
            <a:alphaModFix/>
          </a:blip>
          <a:srcRect b="0" l="0" r="6279" t="19028"/>
          <a:stretch/>
        </p:blipFill>
        <p:spPr>
          <a:xfrm>
            <a:off x="93825" y="2189723"/>
            <a:ext cx="2545400" cy="998775"/>
          </a:xfrm>
          <a:prstGeom prst="rect">
            <a:avLst/>
          </a:prstGeom>
          <a:noFill/>
          <a:ln>
            <a:noFill/>
          </a:ln>
        </p:spPr>
      </p:pic>
      <p:pic>
        <p:nvPicPr>
          <p:cNvPr id="141" name="Google Shape;141;p16"/>
          <p:cNvPicPr preferRelativeResize="0"/>
          <p:nvPr/>
        </p:nvPicPr>
        <p:blipFill>
          <a:blip r:embed="rId8">
            <a:alphaModFix/>
          </a:blip>
          <a:stretch>
            <a:fillRect/>
          </a:stretch>
        </p:blipFill>
        <p:spPr>
          <a:xfrm>
            <a:off x="93825" y="3267525"/>
            <a:ext cx="3664395" cy="1233500"/>
          </a:xfrm>
          <a:prstGeom prst="rect">
            <a:avLst/>
          </a:prstGeom>
          <a:noFill/>
          <a:ln>
            <a:noFill/>
          </a:ln>
        </p:spPr>
      </p:pic>
      <p:sp>
        <p:nvSpPr>
          <p:cNvPr id="142" name="Google Shape;142;p16"/>
          <p:cNvSpPr txBox="1"/>
          <p:nvPr/>
        </p:nvSpPr>
        <p:spPr>
          <a:xfrm>
            <a:off x="3093825" y="1893125"/>
            <a:ext cx="4377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50">
                <a:solidFill>
                  <a:schemeClr val="accent1"/>
                </a:solidFill>
                <a:highlight>
                  <a:srgbClr val="FFFFFF"/>
                </a:highlight>
              </a:rPr>
              <a:t>Visual data reference of some of the many registered impacts</a:t>
            </a:r>
            <a:endParaRPr b="1">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A picture containing logo, symbol, emblem, graphics&#10;&#10;Description automatically generated" id="148" name="Google Shape;148;p17"/>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149" name="Google Shape;149;p17"/>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a:t>
            </a:r>
            <a:endParaRPr/>
          </a:p>
          <a:p>
            <a:pPr indent="0" lvl="0" marL="342900" rtl="0" algn="r">
              <a:spcBef>
                <a:spcPts val="0"/>
              </a:spcBef>
              <a:spcAft>
                <a:spcPts val="0"/>
              </a:spcAft>
              <a:buNone/>
            </a:pPr>
            <a:r>
              <a:t/>
            </a:r>
            <a:endParaRPr/>
          </a:p>
        </p:txBody>
      </p:sp>
      <p:sp>
        <p:nvSpPr>
          <p:cNvPr id="150" name="Google Shape;150;p17"/>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151" name="Google Shape;151;p17"/>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Dataset Description</a:t>
            </a:r>
            <a:endParaRPr b="1" sz="2400">
              <a:solidFill>
                <a:schemeClr val="dk2"/>
              </a:solidFill>
              <a:latin typeface="Arial"/>
              <a:ea typeface="Arial"/>
              <a:cs typeface="Arial"/>
              <a:sym typeface="Arial"/>
            </a:endParaRPr>
          </a:p>
        </p:txBody>
      </p:sp>
      <p:pic>
        <p:nvPicPr>
          <p:cNvPr id="152" name="Google Shape;152;p17"/>
          <p:cNvPicPr preferRelativeResize="0"/>
          <p:nvPr/>
        </p:nvPicPr>
        <p:blipFill>
          <a:blip r:embed="rId4">
            <a:alphaModFix/>
          </a:blip>
          <a:stretch>
            <a:fillRect/>
          </a:stretch>
        </p:blipFill>
        <p:spPr>
          <a:xfrm>
            <a:off x="795100" y="1943250"/>
            <a:ext cx="3908925" cy="2165001"/>
          </a:xfrm>
          <a:prstGeom prst="rect">
            <a:avLst/>
          </a:prstGeom>
          <a:noFill/>
          <a:ln>
            <a:noFill/>
          </a:ln>
        </p:spPr>
      </p:pic>
      <p:pic>
        <p:nvPicPr>
          <p:cNvPr id="153" name="Google Shape;153;p17"/>
          <p:cNvPicPr preferRelativeResize="0"/>
          <p:nvPr/>
        </p:nvPicPr>
        <p:blipFill>
          <a:blip r:embed="rId4">
            <a:alphaModFix/>
          </a:blip>
          <a:stretch>
            <a:fillRect/>
          </a:stretch>
        </p:blipFill>
        <p:spPr>
          <a:xfrm rot="5400000">
            <a:off x="5301672" y="1834772"/>
            <a:ext cx="3660926" cy="2027625"/>
          </a:xfrm>
          <a:prstGeom prst="rect">
            <a:avLst/>
          </a:prstGeom>
          <a:noFill/>
          <a:ln>
            <a:noFill/>
          </a:ln>
        </p:spPr>
      </p:pic>
      <p:sp>
        <p:nvSpPr>
          <p:cNvPr id="154" name="Google Shape;154;p17"/>
          <p:cNvSpPr txBox="1"/>
          <p:nvPr/>
        </p:nvSpPr>
        <p:spPr>
          <a:xfrm>
            <a:off x="0" y="996300"/>
            <a:ext cx="6154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50">
                <a:solidFill>
                  <a:srgbClr val="3C4043"/>
                </a:solidFill>
                <a:highlight>
                  <a:srgbClr val="FFFFFF"/>
                </a:highlight>
              </a:rPr>
              <a:t>The Sideline and Endzone views have been time-synced such that the snap occurs 10 frames into the video. Video data is recorded at approximately </a:t>
            </a:r>
            <a:r>
              <a:rPr b="1" lang="it" sz="1050">
                <a:solidFill>
                  <a:schemeClr val="accent1"/>
                </a:solidFill>
                <a:highlight>
                  <a:srgbClr val="FFFFFF"/>
                </a:highlight>
              </a:rPr>
              <a:t>59.94 frames per second</a:t>
            </a:r>
            <a:r>
              <a:rPr lang="it" sz="1050">
                <a:solidFill>
                  <a:srgbClr val="3C4043"/>
                </a:solidFill>
                <a:highlight>
                  <a:srgbClr val="FFFFFF"/>
                </a:highlight>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A picture containing logo, symbol, emblem, graphics&#10;&#10;Description automatically generated" id="160" name="Google Shape;160;p18"/>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161" name="Google Shape;161;p18"/>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a:t>
            </a:r>
            <a:r>
              <a:rPr lang="it"/>
              <a:t> </a:t>
            </a:r>
            <a:endParaRPr/>
          </a:p>
          <a:p>
            <a:pPr indent="0" lvl="0" marL="342900" rtl="0" algn="r">
              <a:spcBef>
                <a:spcPts val="0"/>
              </a:spcBef>
              <a:spcAft>
                <a:spcPts val="0"/>
              </a:spcAft>
              <a:buNone/>
            </a:pPr>
            <a:r>
              <a:t/>
            </a:r>
            <a:endParaRPr/>
          </a:p>
        </p:txBody>
      </p:sp>
      <p:sp>
        <p:nvSpPr>
          <p:cNvPr id="162" name="Google Shape;162;p18"/>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163" name="Google Shape;163;p18"/>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Metrics &amp; Evaluation</a:t>
            </a:r>
            <a:endParaRPr b="1" sz="2400">
              <a:solidFill>
                <a:schemeClr val="dk2"/>
              </a:solidFill>
              <a:latin typeface="Arial"/>
              <a:ea typeface="Arial"/>
              <a:cs typeface="Arial"/>
              <a:sym typeface="Arial"/>
            </a:endParaRPr>
          </a:p>
        </p:txBody>
      </p:sp>
      <p:sp>
        <p:nvSpPr>
          <p:cNvPr id="164" name="Google Shape;164;p18"/>
          <p:cNvSpPr txBox="1"/>
          <p:nvPr/>
        </p:nvSpPr>
        <p:spPr>
          <a:xfrm>
            <a:off x="132725" y="982250"/>
            <a:ext cx="86295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50">
                <a:solidFill>
                  <a:srgbClr val="3C4043"/>
                </a:solidFill>
                <a:highlight>
                  <a:srgbClr val="FFFFFF"/>
                </a:highlight>
              </a:rPr>
              <a:t>The challenge`s guideline clearly states that </a:t>
            </a:r>
            <a:r>
              <a:rPr lang="it" sz="1050">
                <a:solidFill>
                  <a:srgbClr val="3C4043"/>
                </a:solidFill>
                <a:highlight>
                  <a:srgbClr val="FFFFFF"/>
                </a:highlight>
              </a:rPr>
              <a:t>although</a:t>
            </a:r>
            <a:r>
              <a:rPr lang="it" sz="1050">
                <a:solidFill>
                  <a:srgbClr val="3C4043"/>
                </a:solidFill>
                <a:highlight>
                  <a:srgbClr val="FFFFFF"/>
                </a:highlight>
              </a:rPr>
              <a:t> the objective is to precisely and correctly assess whether an impact involving helmets is happening at one or more points on the field and in the videos, there are still a few important differences when it comes using the player`s helmet bounding boxes:</a:t>
            </a:r>
            <a:endParaRPr/>
          </a:p>
        </p:txBody>
      </p:sp>
      <p:sp>
        <p:nvSpPr>
          <p:cNvPr id="165" name="Google Shape;165;p18"/>
          <p:cNvSpPr txBox="1"/>
          <p:nvPr/>
        </p:nvSpPr>
        <p:spPr>
          <a:xfrm>
            <a:off x="765350" y="1550175"/>
            <a:ext cx="7140600" cy="16473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2400"/>
              </a:spcBef>
              <a:spcAft>
                <a:spcPts val="0"/>
              </a:spcAft>
              <a:buClr>
                <a:srgbClr val="3C4043"/>
              </a:buClr>
              <a:buSzPts val="1050"/>
              <a:buChar char="●"/>
            </a:pPr>
            <a:r>
              <a:rPr lang="it" sz="1050">
                <a:solidFill>
                  <a:srgbClr val="3C4043"/>
                </a:solidFill>
              </a:rPr>
              <a:t>The main departure from a traditional metric is that some imprecision on the timing of the impact is acceptable</a:t>
            </a:r>
            <a:r>
              <a:rPr i="1" lang="it" sz="1050">
                <a:solidFill>
                  <a:srgbClr val="3C4043"/>
                </a:solidFill>
              </a:rPr>
              <a:t>.</a:t>
            </a:r>
            <a:r>
              <a:rPr lang="it" sz="1050">
                <a:solidFill>
                  <a:srgbClr val="3C4043"/>
                </a:solidFill>
              </a:rPr>
              <a:t> For a given ground truth impact, a prediction within +/- 4 frames (9 frames total) within the same play can be accepted as valid without necessarily degrading the score. Assuming the player is moving over the course of those frames, the exact bounding box predicted to achieve an IoU of 1.0 would also vary depending on the frame.</a:t>
            </a:r>
            <a:endParaRPr sz="1050">
              <a:solidFill>
                <a:srgbClr val="3C4043"/>
              </a:solidFill>
            </a:endParaRPr>
          </a:p>
          <a:p>
            <a:pPr indent="-295275" lvl="0" marL="457200" rtl="0" algn="l">
              <a:lnSpc>
                <a:spcPct val="115000"/>
              </a:lnSpc>
              <a:spcBef>
                <a:spcPts val="0"/>
              </a:spcBef>
              <a:spcAft>
                <a:spcPts val="0"/>
              </a:spcAft>
              <a:buClr>
                <a:srgbClr val="3C4043"/>
              </a:buClr>
              <a:buSzPts val="1050"/>
              <a:buChar char="●"/>
            </a:pPr>
            <a:r>
              <a:rPr lang="it" sz="1050">
                <a:solidFill>
                  <a:srgbClr val="3C4043"/>
                </a:solidFill>
              </a:rPr>
              <a:t>As one helmet may partially obscure another from the camera's perspective, both predicted and ground truth bounding boxes may overlap. However, at most one prediction will ever be assigned to a given ground truth box.</a:t>
            </a:r>
            <a:endParaRPr sz="1050">
              <a:solidFill>
                <a:srgbClr val="3C4043"/>
              </a:solidFill>
            </a:endParaRPr>
          </a:p>
        </p:txBody>
      </p:sp>
      <p:pic>
        <p:nvPicPr>
          <p:cNvPr id="166" name="Google Shape;166;p18"/>
          <p:cNvPicPr preferRelativeResize="0"/>
          <p:nvPr/>
        </p:nvPicPr>
        <p:blipFill>
          <a:blip r:embed="rId4">
            <a:alphaModFix/>
          </a:blip>
          <a:stretch>
            <a:fillRect/>
          </a:stretch>
        </p:blipFill>
        <p:spPr>
          <a:xfrm>
            <a:off x="358013" y="3628800"/>
            <a:ext cx="1828800" cy="533400"/>
          </a:xfrm>
          <a:prstGeom prst="rect">
            <a:avLst/>
          </a:prstGeom>
          <a:noFill/>
          <a:ln>
            <a:noFill/>
          </a:ln>
        </p:spPr>
      </p:pic>
      <p:pic>
        <p:nvPicPr>
          <p:cNvPr id="167" name="Google Shape;167;p18"/>
          <p:cNvPicPr preferRelativeResize="0"/>
          <p:nvPr/>
        </p:nvPicPr>
        <p:blipFill>
          <a:blip r:embed="rId5">
            <a:alphaModFix/>
          </a:blip>
          <a:stretch>
            <a:fillRect/>
          </a:stretch>
        </p:blipFill>
        <p:spPr>
          <a:xfrm>
            <a:off x="2339213" y="3690325"/>
            <a:ext cx="2371725" cy="476250"/>
          </a:xfrm>
          <a:prstGeom prst="rect">
            <a:avLst/>
          </a:prstGeom>
          <a:noFill/>
          <a:ln>
            <a:noFill/>
          </a:ln>
        </p:spPr>
      </p:pic>
      <p:pic>
        <p:nvPicPr>
          <p:cNvPr id="168" name="Google Shape;168;p18"/>
          <p:cNvPicPr preferRelativeResize="0"/>
          <p:nvPr/>
        </p:nvPicPr>
        <p:blipFill>
          <a:blip r:embed="rId6">
            <a:alphaModFix/>
          </a:blip>
          <a:stretch>
            <a:fillRect/>
          </a:stretch>
        </p:blipFill>
        <p:spPr>
          <a:xfrm>
            <a:off x="4787663" y="3652975"/>
            <a:ext cx="1778701" cy="550925"/>
          </a:xfrm>
          <a:prstGeom prst="rect">
            <a:avLst/>
          </a:prstGeom>
          <a:noFill/>
          <a:ln>
            <a:noFill/>
          </a:ln>
        </p:spPr>
      </p:pic>
      <p:pic>
        <p:nvPicPr>
          <p:cNvPr id="169" name="Google Shape;169;p18"/>
          <p:cNvPicPr preferRelativeResize="0"/>
          <p:nvPr/>
        </p:nvPicPr>
        <p:blipFill>
          <a:blip r:embed="rId7">
            <a:alphaModFix/>
          </a:blip>
          <a:stretch>
            <a:fillRect/>
          </a:stretch>
        </p:blipFill>
        <p:spPr>
          <a:xfrm>
            <a:off x="6643088" y="3657363"/>
            <a:ext cx="1670210" cy="542162"/>
          </a:xfrm>
          <a:prstGeom prst="rect">
            <a:avLst/>
          </a:prstGeom>
          <a:noFill/>
          <a:ln>
            <a:noFill/>
          </a:ln>
        </p:spPr>
      </p:pic>
      <p:sp>
        <p:nvSpPr>
          <p:cNvPr id="170" name="Google Shape;170;p18"/>
          <p:cNvSpPr txBox="1"/>
          <p:nvPr/>
        </p:nvSpPr>
        <p:spPr>
          <a:xfrm>
            <a:off x="132725" y="3155725"/>
            <a:ext cx="86295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50">
                <a:solidFill>
                  <a:srgbClr val="3C4043"/>
                </a:solidFill>
                <a:highlight>
                  <a:srgbClr val="FFFFFF"/>
                </a:highlight>
              </a:rPr>
              <a:t>The necessary </a:t>
            </a:r>
            <a:r>
              <a:rPr b="1" lang="it" sz="1050">
                <a:solidFill>
                  <a:schemeClr val="accent1"/>
                </a:solidFill>
                <a:highlight>
                  <a:srgbClr val="FFFFFF"/>
                </a:highlight>
              </a:rPr>
              <a:t>metrics</a:t>
            </a:r>
            <a:r>
              <a:rPr b="1" lang="it" sz="1050">
                <a:solidFill>
                  <a:srgbClr val="3C4043"/>
                </a:solidFill>
                <a:highlight>
                  <a:srgbClr val="FFFFFF"/>
                </a:highlight>
              </a:rPr>
              <a:t> </a:t>
            </a:r>
            <a:r>
              <a:rPr lang="it" sz="1050">
                <a:solidFill>
                  <a:srgbClr val="3C4043"/>
                </a:solidFill>
                <a:highlight>
                  <a:srgbClr val="FFFFFF"/>
                </a:highlight>
              </a:rPr>
              <a:t>used to assess the grade of success of the model pipeline are the following </a:t>
            </a:r>
            <a:endParaRPr/>
          </a:p>
        </p:txBody>
      </p:sp>
      <p:sp>
        <p:nvSpPr>
          <p:cNvPr id="171" name="Google Shape;171;p18"/>
          <p:cNvSpPr txBox="1"/>
          <p:nvPr/>
        </p:nvSpPr>
        <p:spPr>
          <a:xfrm>
            <a:off x="0" y="4203900"/>
            <a:ext cx="763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50">
                <a:solidFill>
                  <a:srgbClr val="3C4043"/>
                </a:solidFill>
                <a:highlight>
                  <a:srgbClr val="FFFFFF"/>
                </a:highlight>
              </a:rPr>
              <a:t>The </a:t>
            </a:r>
            <a:r>
              <a:rPr b="1" lang="it" sz="1050">
                <a:solidFill>
                  <a:schemeClr val="accent1"/>
                </a:solidFill>
                <a:highlight>
                  <a:srgbClr val="FFFFFF"/>
                </a:highlight>
              </a:rPr>
              <a:t>IoU (Intersection of Units)</a:t>
            </a:r>
            <a:r>
              <a:rPr lang="it" sz="1050">
                <a:solidFill>
                  <a:srgbClr val="3C4043"/>
                </a:solidFill>
                <a:highlight>
                  <a:srgbClr val="FFFFFF"/>
                </a:highlight>
              </a:rPr>
              <a:t> of a proposed bounding box and a ground truth bounding needs to be</a:t>
            </a:r>
            <a:r>
              <a:rPr lang="it" sz="1050">
                <a:solidFill>
                  <a:schemeClr val="accent1"/>
                </a:solidFill>
                <a:highlight>
                  <a:srgbClr val="FFFFFF"/>
                </a:highlight>
              </a:rPr>
              <a:t> </a:t>
            </a:r>
            <a:r>
              <a:rPr b="1" lang="it" sz="1050">
                <a:solidFill>
                  <a:schemeClr val="accent1"/>
                </a:solidFill>
                <a:highlight>
                  <a:srgbClr val="FFFFFF"/>
                </a:highlight>
              </a:rPr>
              <a:t>at least 0.35</a:t>
            </a:r>
            <a:r>
              <a:rPr lang="it" sz="1050">
                <a:solidFill>
                  <a:schemeClr val="accent1"/>
                </a:solidFill>
                <a:highlight>
                  <a:srgbClr val="FFFFFF"/>
                </a:highlight>
              </a:rPr>
              <a:t> </a:t>
            </a:r>
            <a:r>
              <a:rPr b="1" lang="it" sz="1050">
                <a:solidFill>
                  <a:schemeClr val="accent1"/>
                </a:solidFill>
                <a:highlight>
                  <a:srgbClr val="FFFFFF"/>
                </a:highlight>
              </a:rPr>
              <a:t>or higher</a:t>
            </a:r>
            <a:r>
              <a:rPr lang="it" sz="1050">
                <a:solidFill>
                  <a:srgbClr val="3C4043"/>
                </a:solidFill>
                <a:highlight>
                  <a:srgbClr val="FFFFFF"/>
                </a:highlight>
              </a:rPr>
              <a:t> in order to be considered a </a:t>
            </a:r>
            <a:r>
              <a:rPr b="1" lang="it" sz="1050">
                <a:solidFill>
                  <a:schemeClr val="accent1"/>
                </a:solidFill>
                <a:highlight>
                  <a:srgbClr val="FFFFFF"/>
                </a:highlight>
              </a:rPr>
              <a:t>True Positive</a:t>
            </a:r>
            <a:r>
              <a:rPr lang="it" sz="1050">
                <a:solidFill>
                  <a:srgbClr val="3C4043"/>
                </a:solidFill>
                <a:highlight>
                  <a:srgbClr val="FFFFFF"/>
                </a:highlight>
              </a:rPr>
              <a:t> for all the metrics, leaving the other possibilities interchangeable.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A picture containing logo, symbol, emblem, graphics&#10;&#10;Description automatically generated" id="177" name="Google Shape;177;p19"/>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178" name="Google Shape;178;p19"/>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a:t>
            </a:r>
            <a:endParaRPr/>
          </a:p>
          <a:p>
            <a:pPr indent="0" lvl="0" marL="342900" rtl="0" algn="r">
              <a:spcBef>
                <a:spcPts val="0"/>
              </a:spcBef>
              <a:spcAft>
                <a:spcPts val="0"/>
              </a:spcAft>
              <a:buNone/>
            </a:pPr>
            <a:r>
              <a:t/>
            </a:r>
            <a:endParaRPr/>
          </a:p>
        </p:txBody>
      </p:sp>
      <p:sp>
        <p:nvSpPr>
          <p:cNvPr id="179" name="Google Shape;179;p19"/>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Baseline/Paper</a:t>
            </a:r>
            <a:endParaRPr b="1" sz="2400">
              <a:solidFill>
                <a:schemeClr val="dk2"/>
              </a:solidFill>
              <a:latin typeface="Arial"/>
              <a:ea typeface="Arial"/>
              <a:cs typeface="Arial"/>
              <a:sym typeface="Arial"/>
            </a:endParaRPr>
          </a:p>
        </p:txBody>
      </p:sp>
      <p:sp>
        <p:nvSpPr>
          <p:cNvPr id="180" name="Google Shape;180;p19"/>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181" name="Google Shape;181;p19"/>
          <p:cNvSpPr txBox="1"/>
          <p:nvPr/>
        </p:nvSpPr>
        <p:spPr>
          <a:xfrm>
            <a:off x="425400" y="944375"/>
            <a:ext cx="768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Video impact analysis is an extremely complex computer vision problem, located at the intersection between </a:t>
            </a:r>
            <a:r>
              <a:rPr b="1" lang="it" sz="1000">
                <a:solidFill>
                  <a:schemeClr val="accent1"/>
                </a:solidFill>
              </a:rPr>
              <a:t>object detection(OD)</a:t>
            </a:r>
            <a:r>
              <a:rPr lang="it" sz="1000">
                <a:solidFill>
                  <a:schemeClr val="dk1"/>
                </a:solidFill>
              </a:rPr>
              <a:t>, </a:t>
            </a:r>
            <a:r>
              <a:rPr b="1" lang="it" sz="1000">
                <a:solidFill>
                  <a:schemeClr val="accent1"/>
                </a:solidFill>
              </a:rPr>
              <a:t>multi-object tracking (MOT)</a:t>
            </a:r>
            <a:r>
              <a:rPr lang="it" sz="1000">
                <a:solidFill>
                  <a:schemeClr val="dk1"/>
                </a:solidFill>
              </a:rPr>
              <a:t>, and </a:t>
            </a:r>
            <a:r>
              <a:rPr b="1" lang="it" sz="1000">
                <a:solidFill>
                  <a:schemeClr val="accent1"/>
                </a:solidFill>
              </a:rPr>
              <a:t>spatio-temporal action recognition</a:t>
            </a:r>
            <a:r>
              <a:rPr lang="it" sz="1000">
                <a:solidFill>
                  <a:schemeClr val="dk1"/>
                </a:solidFill>
              </a:rPr>
              <a:t>(</a:t>
            </a:r>
            <a:r>
              <a:rPr b="1" lang="it" sz="1000">
                <a:solidFill>
                  <a:schemeClr val="accent1"/>
                </a:solidFill>
              </a:rPr>
              <a:t>STAR</a:t>
            </a:r>
            <a:r>
              <a:rPr lang="it" sz="1000">
                <a:solidFill>
                  <a:schemeClr val="dk1"/>
                </a:solidFill>
              </a:rPr>
              <a:t>) </a:t>
            </a:r>
            <a:endParaRPr sz="1000">
              <a:solidFill>
                <a:schemeClr val="dk1"/>
              </a:solidFill>
            </a:endParaRPr>
          </a:p>
        </p:txBody>
      </p:sp>
      <p:sp>
        <p:nvSpPr>
          <p:cNvPr id="182" name="Google Shape;182;p19"/>
          <p:cNvSpPr txBox="1"/>
          <p:nvPr/>
        </p:nvSpPr>
        <p:spPr>
          <a:xfrm>
            <a:off x="90175" y="1526961"/>
            <a:ext cx="8418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The dominant architecture for detecting impact through space and time is usually a multi-stage pipeline that </a:t>
            </a:r>
            <a:r>
              <a:rPr lang="it" sz="1000">
                <a:solidFill>
                  <a:schemeClr val="dk1"/>
                </a:solidFill>
              </a:rPr>
              <a:t>stretches</a:t>
            </a:r>
            <a:r>
              <a:rPr lang="it" sz="1000">
                <a:solidFill>
                  <a:schemeClr val="dk1"/>
                </a:solidFill>
              </a:rPr>
              <a:t> itself through different fields</a:t>
            </a:r>
            <a:endParaRPr sz="1000">
              <a:solidFill>
                <a:schemeClr val="dk1"/>
              </a:solidFill>
            </a:endParaRPr>
          </a:p>
          <a:p>
            <a:pPr indent="-292100" lvl="0" marL="457200" rtl="0" algn="l">
              <a:spcBef>
                <a:spcPts val="0"/>
              </a:spcBef>
              <a:spcAft>
                <a:spcPts val="0"/>
              </a:spcAft>
              <a:buClr>
                <a:schemeClr val="dk1"/>
              </a:buClr>
              <a:buSzPts val="1000"/>
              <a:buAutoNum type="arabicPeriod"/>
            </a:pPr>
            <a:r>
              <a:rPr b="1" lang="it" sz="1000">
                <a:solidFill>
                  <a:schemeClr val="accent1"/>
                </a:solidFill>
              </a:rPr>
              <a:t>Spatial detection and localization</a:t>
            </a:r>
            <a:r>
              <a:rPr lang="it" sz="1000">
                <a:solidFill>
                  <a:schemeClr val="dk1"/>
                </a:solidFill>
              </a:rPr>
              <a:t>: </a:t>
            </a:r>
            <a:r>
              <a:rPr b="1" lang="it" sz="1000">
                <a:solidFill>
                  <a:schemeClr val="accent1"/>
                </a:solidFill>
              </a:rPr>
              <a:t>YOLO (You only look once) </a:t>
            </a:r>
            <a:r>
              <a:rPr lang="it" sz="1000">
                <a:solidFill>
                  <a:schemeClr val="dk1"/>
                </a:solidFill>
              </a:rPr>
              <a:t>family predominance, going from v5 up to v11</a:t>
            </a:r>
            <a:endParaRPr sz="1000">
              <a:solidFill>
                <a:schemeClr val="dk1"/>
              </a:solidFill>
            </a:endParaRPr>
          </a:p>
          <a:p>
            <a:pPr indent="-292100" lvl="0" marL="457200" rtl="0" algn="l">
              <a:spcBef>
                <a:spcPts val="0"/>
              </a:spcBef>
              <a:spcAft>
                <a:spcPts val="0"/>
              </a:spcAft>
              <a:buClr>
                <a:schemeClr val="dk1"/>
              </a:buClr>
              <a:buSzPts val="1000"/>
              <a:buAutoNum type="arabicPeriod"/>
            </a:pPr>
            <a:r>
              <a:rPr b="1" lang="it" sz="1000">
                <a:solidFill>
                  <a:schemeClr val="accent1"/>
                </a:solidFill>
              </a:rPr>
              <a:t>Temporal Tracing and Object association</a:t>
            </a:r>
            <a:r>
              <a:rPr lang="it" sz="1000">
                <a:solidFill>
                  <a:schemeClr val="dk1"/>
                </a:solidFill>
              </a:rPr>
              <a:t>: </a:t>
            </a:r>
            <a:r>
              <a:rPr b="1" lang="it" sz="1000">
                <a:solidFill>
                  <a:schemeClr val="accent1"/>
                </a:solidFill>
              </a:rPr>
              <a:t>DeepSort</a:t>
            </a:r>
            <a:r>
              <a:rPr lang="it" sz="1000">
                <a:solidFill>
                  <a:schemeClr val="dk1"/>
                </a:solidFill>
              </a:rPr>
              <a:t> and </a:t>
            </a:r>
            <a:r>
              <a:rPr b="1" lang="it" sz="1000">
                <a:solidFill>
                  <a:schemeClr val="accent1"/>
                </a:solidFill>
              </a:rPr>
              <a:t>StrongSort</a:t>
            </a:r>
            <a:r>
              <a:rPr lang="it" sz="1000">
                <a:solidFill>
                  <a:schemeClr val="dk1"/>
                </a:solidFill>
              </a:rPr>
              <a:t> are the predominant methods for this task</a:t>
            </a:r>
            <a:endParaRPr sz="1000">
              <a:solidFill>
                <a:schemeClr val="dk1"/>
              </a:solidFill>
            </a:endParaRPr>
          </a:p>
          <a:p>
            <a:pPr indent="-292100" lvl="0" marL="457200" rtl="0" algn="l">
              <a:spcBef>
                <a:spcPts val="0"/>
              </a:spcBef>
              <a:spcAft>
                <a:spcPts val="0"/>
              </a:spcAft>
              <a:buClr>
                <a:schemeClr val="dk1"/>
              </a:buClr>
              <a:buSzPts val="1000"/>
              <a:buAutoNum type="arabicPeriod"/>
            </a:pPr>
            <a:r>
              <a:rPr b="1" lang="it" sz="1000">
                <a:solidFill>
                  <a:schemeClr val="accent1"/>
                </a:solidFill>
              </a:rPr>
              <a:t>Helmet Impact Classification</a:t>
            </a:r>
            <a:r>
              <a:rPr lang="it" sz="1000">
                <a:solidFill>
                  <a:schemeClr val="dk1"/>
                </a:solidFill>
              </a:rPr>
              <a:t>: The </a:t>
            </a:r>
            <a:r>
              <a:rPr b="1" lang="it" sz="1000">
                <a:solidFill>
                  <a:schemeClr val="accent1"/>
                </a:solidFill>
              </a:rPr>
              <a:t>CNN 2.5</a:t>
            </a:r>
            <a:r>
              <a:rPr lang="it" sz="1000">
                <a:solidFill>
                  <a:schemeClr val="dk1"/>
                </a:solidFill>
              </a:rPr>
              <a:t> approach was the leading one for this task during past years, however </a:t>
            </a:r>
            <a:r>
              <a:rPr b="1" lang="it" sz="1000">
                <a:solidFill>
                  <a:schemeClr val="accent1"/>
                </a:solidFill>
              </a:rPr>
              <a:t>VisionTransformers</a:t>
            </a:r>
            <a:r>
              <a:rPr lang="it" sz="1000">
                <a:solidFill>
                  <a:schemeClr val="dk1"/>
                </a:solidFill>
              </a:rPr>
              <a:t> </a:t>
            </a:r>
            <a:r>
              <a:rPr b="1" lang="it" sz="1000">
                <a:solidFill>
                  <a:schemeClr val="accent1"/>
                </a:solidFill>
              </a:rPr>
              <a:t>(ViT)</a:t>
            </a:r>
            <a:r>
              <a:rPr lang="it" sz="1000">
                <a:solidFill>
                  <a:schemeClr val="dk1"/>
                </a:solidFill>
              </a:rPr>
              <a:t> </a:t>
            </a:r>
            <a:r>
              <a:rPr lang="it" sz="1000">
                <a:solidFill>
                  <a:schemeClr val="dk1"/>
                </a:solidFill>
              </a:rPr>
              <a:t>have been making concrete progress in the fields, thus steadily increasing their use and effectiveness over CNNs.</a:t>
            </a:r>
            <a:endParaRPr sz="1000">
              <a:solidFill>
                <a:schemeClr val="dk1"/>
              </a:solidFill>
            </a:endParaRPr>
          </a:p>
        </p:txBody>
      </p:sp>
      <p:sp>
        <p:nvSpPr>
          <p:cNvPr id="183" name="Google Shape;183;p19"/>
          <p:cNvSpPr txBox="1"/>
          <p:nvPr/>
        </p:nvSpPr>
        <p:spPr>
          <a:xfrm>
            <a:off x="208100" y="2448825"/>
            <a:ext cx="768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We also can find other architectures much more recent which </a:t>
            </a:r>
            <a:r>
              <a:rPr lang="it" sz="1000">
                <a:solidFill>
                  <a:schemeClr val="dk1"/>
                </a:solidFill>
              </a:rPr>
              <a:t>rely </a:t>
            </a:r>
            <a:r>
              <a:rPr b="1" lang="it" sz="1000">
                <a:solidFill>
                  <a:schemeClr val="accent1"/>
                </a:solidFill>
              </a:rPr>
              <a:t>Graph Neural Network (GCN),</a:t>
            </a:r>
            <a:r>
              <a:rPr lang="it" sz="1000">
                <a:solidFill>
                  <a:schemeClr val="dk1"/>
                </a:solidFill>
              </a:rPr>
              <a:t> focusing more on the relation between players on the field and the nature of an impact, being a consequence of 2 or more players interacting.  </a:t>
            </a:r>
            <a:endParaRPr sz="1000">
              <a:solidFill>
                <a:schemeClr val="dk1"/>
              </a:solidFill>
            </a:endParaRPr>
          </a:p>
        </p:txBody>
      </p:sp>
      <p:sp>
        <p:nvSpPr>
          <p:cNvPr id="184" name="Google Shape;184;p19"/>
          <p:cNvSpPr txBox="1"/>
          <p:nvPr/>
        </p:nvSpPr>
        <p:spPr>
          <a:xfrm>
            <a:off x="481525" y="2941425"/>
            <a:ext cx="768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To further enhance all the possible technologies we found as a core the use of NFL`s </a:t>
            </a:r>
            <a:r>
              <a:rPr b="1" lang="it" sz="1000">
                <a:solidFill>
                  <a:schemeClr val="accent1"/>
                </a:solidFill>
              </a:rPr>
              <a:t>Sensor Fusion</a:t>
            </a:r>
            <a:r>
              <a:rPr lang="it" sz="1000">
                <a:solidFill>
                  <a:schemeClr val="dk1"/>
                </a:solidFill>
              </a:rPr>
              <a:t>. It is a </a:t>
            </a:r>
            <a:r>
              <a:rPr b="1" lang="it" sz="1000">
                <a:solidFill>
                  <a:schemeClr val="accent1"/>
                </a:solidFill>
              </a:rPr>
              <a:t>Next Generation Representation</a:t>
            </a:r>
            <a:r>
              <a:rPr lang="it" sz="1000">
                <a:solidFill>
                  <a:schemeClr val="dk1"/>
                </a:solidFill>
              </a:rPr>
              <a:t> of what players look like on the fields, but in terms of data. As a matter of fact, during the </a:t>
            </a:r>
            <a:r>
              <a:rPr lang="it" sz="1000">
                <a:solidFill>
                  <a:schemeClr val="dk1"/>
                </a:solidFill>
              </a:rPr>
              <a:t>last</a:t>
            </a:r>
            <a:r>
              <a:rPr lang="it" sz="1000">
                <a:solidFill>
                  <a:schemeClr val="dk1"/>
                </a:solidFill>
              </a:rPr>
              <a:t> couple of years, a </a:t>
            </a:r>
            <a:r>
              <a:rPr lang="it" sz="1000">
                <a:solidFill>
                  <a:schemeClr val="dk1"/>
                </a:solidFill>
              </a:rPr>
              <a:t>new initiative has been brought forward by the NFL to increase </a:t>
            </a:r>
            <a:r>
              <a:rPr b="1" lang="it" sz="1000">
                <a:solidFill>
                  <a:schemeClr val="accent1"/>
                </a:solidFill>
              </a:rPr>
              <a:t>Feature engineering</a:t>
            </a:r>
            <a:r>
              <a:rPr lang="it" sz="1000">
                <a:solidFill>
                  <a:schemeClr val="dk1"/>
                </a:solidFill>
              </a:rPr>
              <a:t> on new technologies of tracing through sensors, and </a:t>
            </a:r>
            <a:r>
              <a:rPr b="1" lang="it" sz="1000">
                <a:solidFill>
                  <a:schemeClr val="accent1"/>
                </a:solidFill>
              </a:rPr>
              <a:t>Late Fusion</a:t>
            </a:r>
            <a:r>
              <a:rPr lang="it" sz="1000">
                <a:solidFill>
                  <a:schemeClr val="dk1"/>
                </a:solidFill>
              </a:rPr>
              <a:t> to polish and detect impacts on the field.</a:t>
            </a:r>
            <a:endParaRPr sz="1000">
              <a:solidFill>
                <a:schemeClr val="dk1"/>
              </a:solidFill>
            </a:endParaRPr>
          </a:p>
        </p:txBody>
      </p:sp>
      <p:pic>
        <p:nvPicPr>
          <p:cNvPr id="185" name="Google Shape;185;p19"/>
          <p:cNvPicPr preferRelativeResize="0"/>
          <p:nvPr/>
        </p:nvPicPr>
        <p:blipFill>
          <a:blip r:embed="rId4">
            <a:alphaModFix/>
          </a:blip>
          <a:stretch>
            <a:fillRect/>
          </a:stretch>
        </p:blipFill>
        <p:spPr>
          <a:xfrm>
            <a:off x="148550" y="3770425"/>
            <a:ext cx="3584764" cy="414425"/>
          </a:xfrm>
          <a:prstGeom prst="rect">
            <a:avLst/>
          </a:prstGeom>
          <a:noFill/>
          <a:ln>
            <a:noFill/>
          </a:ln>
        </p:spPr>
      </p:pic>
      <p:pic>
        <p:nvPicPr>
          <p:cNvPr id="186" name="Google Shape;186;p19"/>
          <p:cNvPicPr preferRelativeResize="0"/>
          <p:nvPr/>
        </p:nvPicPr>
        <p:blipFill rotWithShape="1">
          <a:blip r:embed="rId5">
            <a:alphaModFix/>
          </a:blip>
          <a:srcRect b="0" l="0" r="0" t="17627"/>
          <a:stretch/>
        </p:blipFill>
        <p:spPr>
          <a:xfrm>
            <a:off x="90175" y="4291278"/>
            <a:ext cx="3396411" cy="438600"/>
          </a:xfrm>
          <a:prstGeom prst="rect">
            <a:avLst/>
          </a:prstGeom>
          <a:noFill/>
          <a:ln>
            <a:noFill/>
          </a:ln>
        </p:spPr>
      </p:pic>
      <p:pic>
        <p:nvPicPr>
          <p:cNvPr id="187" name="Google Shape;187;p19"/>
          <p:cNvPicPr preferRelativeResize="0"/>
          <p:nvPr/>
        </p:nvPicPr>
        <p:blipFill rotWithShape="1">
          <a:blip r:embed="rId6">
            <a:alphaModFix/>
          </a:blip>
          <a:srcRect b="-7646" l="-6553" r="0" t="3043"/>
          <a:stretch/>
        </p:blipFill>
        <p:spPr>
          <a:xfrm>
            <a:off x="4617500" y="3719725"/>
            <a:ext cx="3372725" cy="115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A picture containing logo, symbol, emblem, graphics&#10;&#10;Description automatically generated" id="193" name="Google Shape;193;p20"/>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194" name="Google Shape;194;p20"/>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a:t>
            </a:r>
            <a:r>
              <a:rPr lang="it"/>
              <a:t> </a:t>
            </a:r>
            <a:endParaRPr/>
          </a:p>
          <a:p>
            <a:pPr indent="0" lvl="0" marL="342900" rtl="0" algn="r">
              <a:spcBef>
                <a:spcPts val="0"/>
              </a:spcBef>
              <a:spcAft>
                <a:spcPts val="0"/>
              </a:spcAft>
              <a:buNone/>
            </a:pPr>
            <a:r>
              <a:t/>
            </a:r>
            <a:endParaRPr/>
          </a:p>
        </p:txBody>
      </p:sp>
      <p:sp>
        <p:nvSpPr>
          <p:cNvPr id="195" name="Google Shape;195;p20"/>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Approaches &amp; c</a:t>
            </a:r>
            <a:r>
              <a:rPr b="1" lang="it" sz="2400">
                <a:solidFill>
                  <a:schemeClr val="dk2"/>
                </a:solidFill>
              </a:rPr>
              <a:t>onsiderations</a:t>
            </a:r>
            <a:endParaRPr b="1" sz="2400">
              <a:solidFill>
                <a:schemeClr val="dk2"/>
              </a:solidFill>
              <a:latin typeface="Arial"/>
              <a:ea typeface="Arial"/>
              <a:cs typeface="Arial"/>
              <a:sym typeface="Arial"/>
            </a:endParaRPr>
          </a:p>
        </p:txBody>
      </p:sp>
      <p:sp>
        <p:nvSpPr>
          <p:cNvPr id="196" name="Google Shape;196;p20"/>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197" name="Google Shape;197;p20"/>
          <p:cNvSpPr txBox="1"/>
          <p:nvPr/>
        </p:nvSpPr>
        <p:spPr>
          <a:xfrm>
            <a:off x="375525" y="1016150"/>
            <a:ext cx="8386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W</a:t>
            </a:r>
            <a:r>
              <a:rPr lang="it" sz="1000">
                <a:solidFill>
                  <a:schemeClr val="dk1"/>
                </a:solidFill>
              </a:rPr>
              <a:t>e tried different approaches:</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Trained a pre-trained </a:t>
            </a:r>
            <a:r>
              <a:rPr b="1" lang="it" sz="1000">
                <a:solidFill>
                  <a:schemeClr val="accent1"/>
                </a:solidFill>
              </a:rPr>
              <a:t>YOLO</a:t>
            </a:r>
            <a:r>
              <a:rPr lang="it" sz="1000">
                <a:solidFill>
                  <a:schemeClr val="dk1"/>
                </a:solidFill>
              </a:rPr>
              <a:t> model using the players helmet coordinates for detection and tracking</a:t>
            </a:r>
            <a:endParaRPr sz="1000">
              <a:solidFill>
                <a:schemeClr val="dk1"/>
              </a:solidFill>
            </a:endParaRPr>
          </a:p>
          <a:p>
            <a:pPr indent="-292100" lvl="0" marL="457200" rtl="0" algn="l">
              <a:spcBef>
                <a:spcPts val="0"/>
              </a:spcBef>
              <a:spcAft>
                <a:spcPts val="0"/>
              </a:spcAft>
              <a:buClr>
                <a:schemeClr val="dk1"/>
              </a:buClr>
              <a:buSzPts val="1000"/>
              <a:buChar char="●"/>
            </a:pPr>
            <a:r>
              <a:rPr lang="it" sz="1000">
                <a:solidFill>
                  <a:schemeClr val="dk1"/>
                </a:solidFill>
              </a:rPr>
              <a:t>Built </a:t>
            </a:r>
            <a:r>
              <a:rPr b="1" lang="it" sz="1000">
                <a:solidFill>
                  <a:schemeClr val="accent1"/>
                </a:solidFill>
              </a:rPr>
              <a:t>custom BB player detector</a:t>
            </a:r>
            <a:r>
              <a:rPr lang="it" sz="1000">
                <a:solidFill>
                  <a:schemeClr val="dk1"/>
                </a:solidFill>
              </a:rPr>
              <a:t> by combining </a:t>
            </a:r>
            <a:endParaRPr sz="1000">
              <a:solidFill>
                <a:schemeClr val="dk1"/>
              </a:solidFill>
            </a:endParaRPr>
          </a:p>
          <a:p>
            <a:pPr indent="-292100" lvl="1" marL="914400" rtl="0" algn="l">
              <a:spcBef>
                <a:spcPts val="0"/>
              </a:spcBef>
              <a:spcAft>
                <a:spcPts val="0"/>
              </a:spcAft>
              <a:buClr>
                <a:schemeClr val="dk1"/>
              </a:buClr>
              <a:buSzPts val="1000"/>
              <a:buChar char="○"/>
            </a:pPr>
            <a:r>
              <a:rPr lang="it" sz="1000">
                <a:solidFill>
                  <a:schemeClr val="dk1"/>
                </a:solidFill>
              </a:rPr>
              <a:t> Pose predictions of a </a:t>
            </a:r>
            <a:r>
              <a:rPr b="1" lang="it" sz="1000">
                <a:solidFill>
                  <a:schemeClr val="accent1"/>
                </a:solidFill>
              </a:rPr>
              <a:t>Detectron2 </a:t>
            </a:r>
            <a:r>
              <a:rPr lang="it" sz="1000">
                <a:solidFill>
                  <a:schemeClr val="dk1"/>
                </a:solidFill>
              </a:rPr>
              <a:t>model trained on </a:t>
            </a:r>
            <a:r>
              <a:rPr b="1" lang="it" sz="1000">
                <a:solidFill>
                  <a:schemeClr val="accent1"/>
                </a:solidFill>
              </a:rPr>
              <a:t>COCO</a:t>
            </a:r>
            <a:endParaRPr b="1" sz="1000">
              <a:solidFill>
                <a:schemeClr val="accent1"/>
              </a:solidFill>
            </a:endParaRPr>
          </a:p>
          <a:p>
            <a:pPr indent="-292100" lvl="1" marL="914400" rtl="0" algn="l">
              <a:spcBef>
                <a:spcPts val="0"/>
              </a:spcBef>
              <a:spcAft>
                <a:spcPts val="0"/>
              </a:spcAft>
              <a:buClr>
                <a:schemeClr val="dk1"/>
              </a:buClr>
              <a:buSzPts val="1000"/>
              <a:buChar char="○"/>
            </a:pPr>
            <a:r>
              <a:rPr lang="it" sz="1000">
                <a:solidFill>
                  <a:schemeClr val="dk1"/>
                </a:solidFill>
              </a:rPr>
              <a:t> Players helmets bounding boxes from the csv</a:t>
            </a:r>
            <a:endParaRPr sz="1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A picture containing logo, symbol, emblem, graphics&#10;&#10;Description automatically generated" id="203" name="Google Shape;203;p21"/>
          <p:cNvPicPr preferRelativeResize="0"/>
          <p:nvPr/>
        </p:nvPicPr>
        <p:blipFill rotWithShape="1">
          <a:blip r:embed="rId3">
            <a:alphaModFix/>
          </a:blip>
          <a:srcRect b="6973" l="10627" r="7371" t="13955"/>
          <a:stretch/>
        </p:blipFill>
        <p:spPr>
          <a:xfrm>
            <a:off x="708660" y="-1284"/>
            <a:ext cx="739141" cy="847102"/>
          </a:xfrm>
          <a:prstGeom prst="rect">
            <a:avLst/>
          </a:prstGeom>
          <a:noFill/>
          <a:ln>
            <a:noFill/>
          </a:ln>
        </p:spPr>
      </p:pic>
      <p:sp>
        <p:nvSpPr>
          <p:cNvPr id="204" name="Google Shape;204;p21"/>
          <p:cNvSpPr txBox="1"/>
          <p:nvPr>
            <p:ph idx="11" type="ftr"/>
          </p:nvPr>
        </p:nvSpPr>
        <p:spPr>
          <a:xfrm>
            <a:off x="0" y="4836300"/>
            <a:ext cx="9144000" cy="307200"/>
          </a:xfrm>
          <a:prstGeom prst="rect">
            <a:avLst/>
          </a:prstGeom>
          <a:solidFill>
            <a:schemeClr val="dk2"/>
          </a:solidFill>
          <a:ln>
            <a:noFill/>
          </a:ln>
        </p:spPr>
        <p:txBody>
          <a:bodyPr anchorCtr="0" anchor="ctr" bIns="34275" lIns="68575" spcFirstLastPara="1" rIns="68575" wrap="square" tIns="34275">
            <a:noAutofit/>
          </a:bodyPr>
          <a:lstStyle/>
          <a:p>
            <a:pPr indent="0" lvl="0" marL="342900" rtl="0" algn="r">
              <a:spcBef>
                <a:spcPts val="0"/>
              </a:spcBef>
              <a:spcAft>
                <a:spcPts val="0"/>
              </a:spcAft>
              <a:buNone/>
            </a:pPr>
            <a:r>
              <a:t/>
            </a:r>
            <a:endParaRPr/>
          </a:p>
          <a:p>
            <a:pPr indent="0" lvl="0" marL="342900" rtl="0" algn="r">
              <a:spcBef>
                <a:spcPts val="0"/>
              </a:spcBef>
              <a:spcAft>
                <a:spcPts val="0"/>
              </a:spcAft>
              <a:buClr>
                <a:schemeClr val="dk1"/>
              </a:buClr>
              <a:buFont typeface="Arial"/>
              <a:buNone/>
            </a:pPr>
            <a:r>
              <a:rPr lang="it"/>
              <a:t>Helmet Impact Detection </a:t>
            </a:r>
            <a:endParaRPr/>
          </a:p>
          <a:p>
            <a:pPr indent="0" lvl="0" marL="342900" rtl="0" algn="r">
              <a:spcBef>
                <a:spcPts val="0"/>
              </a:spcBef>
              <a:spcAft>
                <a:spcPts val="0"/>
              </a:spcAft>
              <a:buNone/>
            </a:pPr>
            <a:r>
              <a:t/>
            </a:r>
            <a:endParaRPr/>
          </a:p>
        </p:txBody>
      </p:sp>
      <p:sp>
        <p:nvSpPr>
          <p:cNvPr id="205" name="Google Shape;205;p21"/>
          <p:cNvSpPr txBox="1"/>
          <p:nvPr/>
        </p:nvSpPr>
        <p:spPr>
          <a:xfrm>
            <a:off x="1644429" y="422268"/>
            <a:ext cx="6902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400">
                <a:solidFill>
                  <a:schemeClr val="dk2"/>
                </a:solidFill>
              </a:rPr>
              <a:t>Samples- Frames</a:t>
            </a:r>
            <a:endParaRPr b="1" sz="2400">
              <a:solidFill>
                <a:schemeClr val="dk2"/>
              </a:solidFill>
              <a:latin typeface="Arial"/>
              <a:ea typeface="Arial"/>
              <a:cs typeface="Arial"/>
              <a:sym typeface="Arial"/>
            </a:endParaRPr>
          </a:p>
        </p:txBody>
      </p:sp>
      <p:sp>
        <p:nvSpPr>
          <p:cNvPr id="206" name="Google Shape;206;p21"/>
          <p:cNvSpPr txBox="1"/>
          <p:nvPr>
            <p:ph idx="12" type="sldNum"/>
          </p:nvPr>
        </p:nvSpPr>
        <p:spPr>
          <a:xfrm>
            <a:off x="-1" y="4836294"/>
            <a:ext cx="425400" cy="307200"/>
          </a:xfrm>
          <a:prstGeom prst="rect">
            <a:avLst/>
          </a:prstGeom>
          <a:solidFill>
            <a:schemeClr val="dk2"/>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it"/>
              <a:t>‹#›</a:t>
            </a:fld>
            <a:endParaRPr/>
          </a:p>
        </p:txBody>
      </p:sp>
      <p:sp>
        <p:nvSpPr>
          <p:cNvPr id="207" name="Google Shape;207;p21"/>
          <p:cNvSpPr txBox="1"/>
          <p:nvPr/>
        </p:nvSpPr>
        <p:spPr>
          <a:xfrm>
            <a:off x="4807100" y="845825"/>
            <a:ext cx="361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900">
                <a:solidFill>
                  <a:schemeClr val="accent1"/>
                </a:solidFill>
              </a:rPr>
              <a:t>Raw Frame 399 from 57583_000082_Sideline game</a:t>
            </a:r>
            <a:endParaRPr b="1" sz="900">
              <a:solidFill>
                <a:schemeClr val="accent1"/>
              </a:solidFill>
            </a:endParaRPr>
          </a:p>
        </p:txBody>
      </p:sp>
      <p:sp>
        <p:nvSpPr>
          <p:cNvPr id="208" name="Google Shape;208;p21"/>
          <p:cNvSpPr txBox="1"/>
          <p:nvPr/>
        </p:nvSpPr>
        <p:spPr>
          <a:xfrm>
            <a:off x="306500" y="845825"/>
            <a:ext cx="401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900">
                <a:solidFill>
                  <a:schemeClr val="accent1"/>
                </a:solidFill>
              </a:rPr>
              <a:t>Raw</a:t>
            </a:r>
            <a:r>
              <a:rPr b="1" lang="it" sz="900">
                <a:solidFill>
                  <a:schemeClr val="accent1"/>
                </a:solidFill>
              </a:rPr>
              <a:t> Frame 399 from 57583_000082_Endzone game</a:t>
            </a:r>
            <a:endParaRPr b="1" sz="900">
              <a:solidFill>
                <a:schemeClr val="accent1"/>
              </a:solidFill>
            </a:endParaRPr>
          </a:p>
        </p:txBody>
      </p:sp>
      <p:pic>
        <p:nvPicPr>
          <p:cNvPr id="209" name="Google Shape;209;p21"/>
          <p:cNvPicPr preferRelativeResize="0"/>
          <p:nvPr/>
        </p:nvPicPr>
        <p:blipFill>
          <a:blip r:embed="rId4">
            <a:alphaModFix/>
          </a:blip>
          <a:stretch>
            <a:fillRect/>
          </a:stretch>
        </p:blipFill>
        <p:spPr>
          <a:xfrm>
            <a:off x="121425" y="1168925"/>
            <a:ext cx="4486450" cy="2530711"/>
          </a:xfrm>
          <a:prstGeom prst="rect">
            <a:avLst/>
          </a:prstGeom>
          <a:noFill/>
          <a:ln>
            <a:noFill/>
          </a:ln>
        </p:spPr>
      </p:pic>
      <p:pic>
        <p:nvPicPr>
          <p:cNvPr id="210" name="Google Shape;210;p21"/>
          <p:cNvPicPr preferRelativeResize="0"/>
          <p:nvPr/>
        </p:nvPicPr>
        <p:blipFill>
          <a:blip r:embed="rId5">
            <a:alphaModFix/>
          </a:blip>
          <a:stretch>
            <a:fillRect/>
          </a:stretch>
        </p:blipFill>
        <p:spPr>
          <a:xfrm>
            <a:off x="4657550" y="1171900"/>
            <a:ext cx="4486450" cy="2524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hesis">
      <a:dk1>
        <a:srgbClr val="000000"/>
      </a:dk1>
      <a:lt1>
        <a:srgbClr val="FFFFFF"/>
      </a:lt1>
      <a:dk2>
        <a:srgbClr val="822433"/>
      </a:dk2>
      <a:lt2>
        <a:srgbClr val="E7E6E6"/>
      </a:lt2>
      <a:accent1>
        <a:srgbClr val="C00000"/>
      </a:accent1>
      <a:accent2>
        <a:srgbClr val="F995BB"/>
      </a:accent2>
      <a:accent3>
        <a:srgbClr val="FBCDE0"/>
      </a:accent3>
      <a:accent4>
        <a:srgbClr val="FEDEEB"/>
      </a:accent4>
      <a:accent5>
        <a:srgbClr val="92D050"/>
      </a:accent5>
      <a:accent6>
        <a:srgbClr val="48A1FA"/>
      </a:accent6>
      <a:hlink>
        <a:srgbClr val="FF000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